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352" r:id="rId3"/>
    <p:sldId id="354" r:id="rId4"/>
    <p:sldId id="355" r:id="rId5"/>
    <p:sldId id="339" r:id="rId6"/>
  </p:sldIdLst>
  <p:sldSz cx="12192000" cy="6858000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CCECFF"/>
    <a:srgbClr val="BE15F3"/>
    <a:srgbClr val="3333FF"/>
    <a:srgbClr val="17A6A9"/>
    <a:srgbClr val="942E2C"/>
    <a:srgbClr val="FD420F"/>
    <a:srgbClr val="315474"/>
    <a:srgbClr val="CC00CC"/>
    <a:srgbClr val="658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3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354519803011881"/>
          <c:y val="3.9139283176776202E-2"/>
          <c:w val="0.43125635624343422"/>
          <c:h val="0.85871867456512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Низкая заинтересованность граждан в получении электронных, дистанционных услуг</c:v>
                </c:pt>
                <c:pt idx="1">
                  <c:v>Недостаток методической помощи, возможности получения консультаций по вопросам цифровизации </c:v>
                </c:pt>
                <c:pt idx="2">
                  <c:v>Отсутствие необходимых компетенций, знаний и опыта у НКО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29.41</c:v>
                </c:pt>
                <c:pt idx="1">
                  <c:v>44.12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292478336"/>
        <c:axId val="292474024"/>
      </c:barChart>
      <c:valAx>
        <c:axId val="292474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478336"/>
        <c:crosses val="autoZero"/>
        <c:crossBetween val="between"/>
      </c:valAx>
      <c:catAx>
        <c:axId val="292478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292474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78803293884816"/>
          <c:y val="0.14056309660064017"/>
          <c:w val="0.41082149424187941"/>
          <c:h val="0.520687194679402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pattFill prst="trellis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pattFill prst="dkDnDiag">
                <a:fgClr>
                  <a:srgbClr val="17A6A9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pattFill prst="pct60">
                <a:fgClr>
                  <a:schemeClr val="tx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pattFill prst="wdUpDiag">
                <a:fgClr>
                  <a:srgbClr val="FFFF00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pattFill prst="pct75">
                <a:fgClr>
                  <a:srgbClr val="BE15F3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pattFill prst="pct75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0" tIns="0" rIns="360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567342253958009"/>
                      <c:h val="0.14874096713283746"/>
                    </c:manualLayout>
                  </c15:layout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0" tIns="0" rIns="360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6802818665801051"/>
                      <c:h val="0.1326025421698216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4.7582268592610354E-2"/>
                  <c:y val="-2.72948613623037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0" tIns="0" rIns="360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357685235048444"/>
                      <c:h val="0.12893842560169341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5.4785862560821082E-2"/>
                  <c:y val="-2.240626810549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0" tIns="0" rIns="360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8015555752547688"/>
                      <c:h val="0.191675397000096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2.5164740646939607E-2"/>
                  <c:y val="-3.383558714189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0" tIns="0" rIns="360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237918676276722"/>
                      <c:h val="0.1883436259971211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27654365716691354"/>
                  <c:y val="3.622135411393298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0" tIns="0" rIns="360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52414527142939238"/>
                      <c:h val="0.18834362599712112"/>
                    </c:manualLayout>
                  </c15:layout>
                </c:ext>
              </c:extLst>
            </c:dLbl>
            <c:spPr>
              <a:solidFill>
                <a:prstClr val="white"/>
              </a:solidFill>
              <a:ln>
                <a:solidFill>
                  <a:srgbClr val="5B9BD5"/>
                </a:solidFill>
              </a:ln>
              <a:effectLst/>
            </c:spPr>
            <c:txPr>
              <a:bodyPr rot="0" spcFirstLastPara="1" vertOverflow="overflow" horzOverflow="overflow" vert="horz" wrap="square" lIns="0" tIns="0" rIns="360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Социальная защита населения </c:v>
                </c:pt>
                <c:pt idx="2">
                  <c:v>Культура </c:v>
                </c:pt>
                <c:pt idx="3">
                  <c:v>Молодёжная политика </c:v>
                </c:pt>
                <c:pt idx="4">
                  <c:v>Здравоохранение </c:v>
                </c:pt>
                <c:pt idx="5">
                  <c:v>Физкультура и спорт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</c:v>
                </c:pt>
                <c:pt idx="1">
                  <c:v>12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241232823101975"/>
          <c:y val="2.1666555101147424E-2"/>
          <c:w val="0.45531612588064352"/>
          <c:h val="0.872349855037775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5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Наличие сайта у некоммерческой организации </c:v>
                </c:pt>
                <c:pt idx="1">
                  <c:v>Использование различного программного обеспечения в деятельности организации </c:v>
                </c:pt>
                <c:pt idx="2">
                  <c:v>Предоставление услуг гражданам в электронной, дистанционных формах </c:v>
                </c:pt>
                <c:pt idx="3">
                  <c:v>Реализация социально значимых проектов в онлайн-форматах (видео-конференции, онлайн-мероприятия и другие)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13.89</c:v>
                </c:pt>
                <c:pt idx="1">
                  <c:v>38.89</c:v>
                </c:pt>
                <c:pt idx="2">
                  <c:v>44.44</c:v>
                </c:pt>
                <c:pt idx="3">
                  <c:v>52.78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6702360"/>
        <c:axId val="292477552"/>
      </c:barChart>
      <c:valAx>
        <c:axId val="292477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76702360"/>
        <c:crosses val="autoZero"/>
        <c:crossBetween val="between"/>
      </c:valAx>
      <c:catAx>
        <c:axId val="176702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2924775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0B1DC1-3152-4C89-BA6C-2A64EF27354C}" type="datetimeFigureOut">
              <a:rPr lang="ru-RU"/>
              <a:pPr>
                <a:defRPr/>
              </a:pPr>
              <a:t>06.07.2021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472B94C-7183-49F1-824B-FA904CCB7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0497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59F8CE-5F4F-42A3-832D-A78EBBCF3A16}" type="datetimeFigureOut">
              <a:rPr lang="ru-RU"/>
              <a:pPr>
                <a:defRPr/>
              </a:pPr>
              <a:t>06.07.2021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E0B9A4-77E5-4513-B88D-22C589EAA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4308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ижний колонтитул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/>
          </a:p>
        </p:txBody>
      </p:sp>
      <p:sp>
        <p:nvSpPr>
          <p:cNvPr id="6149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57880E-72AC-435F-BB9F-F0DC1E6A2A04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874824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C673-1762-4CEC-B027-A2138ADC60EA}" type="datetime1">
              <a:rPr lang="ru-RU"/>
              <a:pPr>
                <a:defRPr/>
              </a:pPr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92C07-AA22-4A31-8B06-A318302A4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94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C8F18-A9D9-4104-B220-0E6F26BDF5BE}" type="datetime1">
              <a:rPr lang="ru-RU"/>
              <a:pPr>
                <a:defRPr/>
              </a:pPr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B276-50AD-4E53-BEE5-A30B6CBB0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4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7DD1D-1447-4BAA-A3E7-9EA79D05B75B}" type="datetime1">
              <a:rPr lang="ru-RU"/>
              <a:pPr>
                <a:defRPr/>
              </a:pPr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45AB0-6E13-4564-8F8C-CCE95AC76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664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delanounas.ru/images/img/cdn.endata.cx/data_teams_flags_632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404813"/>
            <a:ext cx="24003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 txBox="1">
            <a:spLocks noGrp="1"/>
          </p:cNvSpPr>
          <p:nvPr>
            <p:ph type="subTitle" idx="4294967295"/>
          </p:nvPr>
        </p:nvSpPr>
        <p:spPr>
          <a:xfrm>
            <a:off x="1727205" y="4653134"/>
            <a:ext cx="8737604" cy="533396"/>
          </a:xfrm>
        </p:spPr>
        <p:txBody>
          <a:bodyPr anchorCtr="1"/>
          <a:lstStyle>
            <a:lvl1pPr marL="0" indent="0" algn="ctr">
              <a:buNone/>
              <a:defRPr sz="1800" b="1">
                <a:latin typeface="Times New Roman" pitchFamily="18"/>
                <a:cs typeface="Times New Roman" pitchFamily="18"/>
              </a:defRPr>
            </a:lvl1pPr>
          </a:lstStyle>
          <a:p>
            <a:pPr lvl="0"/>
            <a:r>
              <a:rPr lang="ru-RU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5147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DAF8D-2F61-4747-8116-5175810502E3}" type="datetime1">
              <a:rPr lang="ru-RU"/>
              <a:pPr>
                <a:defRPr/>
              </a:pPr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02CB3-3C5A-49CF-BFE3-37568D97B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19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7512C-3F33-4E36-BC63-B6CBD904333C}" type="datetime1">
              <a:rPr lang="ru-RU"/>
              <a:pPr>
                <a:defRPr/>
              </a:pPr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F6A8-DF11-4732-BFD1-9DCC89927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7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0861-3A5E-4C7E-BA3D-DE5587238332}" type="datetime1">
              <a:rPr lang="ru-RU"/>
              <a:pPr>
                <a:defRPr/>
              </a:pPr>
              <a:t>06.07.2021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3A63-517A-4721-BCC6-22EAEB925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7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31FE6-4871-4403-BAC8-39EDDEFE7B4D}" type="datetime1">
              <a:rPr lang="ru-RU"/>
              <a:pPr>
                <a:defRPr/>
              </a:pPr>
              <a:t>06.07.2021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6354C-8419-447F-A995-FB4254B46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0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D721C-8068-47CE-A8C4-DCE1F04F51DB}" type="datetime1">
              <a:rPr lang="ru-RU"/>
              <a:pPr>
                <a:defRPr/>
              </a:pPr>
              <a:t>06.07.2021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7A63-6B31-4F00-A4D3-6999685EB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84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7B9E3-491D-43FD-9979-FB3BB9FCBB34}" type="datetime1">
              <a:rPr lang="ru-RU"/>
              <a:pPr>
                <a:defRPr/>
              </a:pPr>
              <a:t>06.07.2021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CD056-C8F1-4EC8-90C7-C3920FB54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25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9CC09-5B3B-4021-80AF-E8E303D64D9D}" type="datetime1">
              <a:rPr lang="ru-RU"/>
              <a:pPr>
                <a:defRPr/>
              </a:pPr>
              <a:t>06.07.2021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35591-2D60-4AF3-8804-2A2B9466C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56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2540E-FB15-4851-9B39-CE317B269784}" type="datetime1">
              <a:rPr lang="ru-RU"/>
              <a:pPr>
                <a:defRPr/>
              </a:pPr>
              <a:t>06.07.2021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FE07-7FA4-49A0-AFDC-8BEBA2DBB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75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0B1129-C371-4266-86F2-4205338A4932}" type="datetime1">
              <a:rPr lang="ru-RU"/>
              <a:pPr>
                <a:defRPr/>
              </a:pPr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BFFC01-C23B-4AA3-92CB-76E327FFA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 txBox="1">
            <a:spLocks/>
          </p:cNvSpPr>
          <p:nvPr/>
        </p:nvSpPr>
        <p:spPr bwMode="auto">
          <a:xfrm>
            <a:off x="1295400" y="1895475"/>
            <a:ext cx="9780588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Century Gothic" panose="020B05020202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«О </a:t>
            </a:r>
            <a:r>
              <a:rPr lang="ru-RU" altLang="ru-RU" b="1" dirty="0" err="1">
                <a:solidFill>
                  <a:srgbClr val="002060"/>
                </a:solidFill>
                <a:latin typeface="Century Gothic" panose="020B05020202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цифровизации</a:t>
            </a:r>
            <a:r>
              <a:rPr lang="ru-RU" altLang="ru-RU" b="1" dirty="0">
                <a:solidFill>
                  <a:srgbClr val="002060"/>
                </a:solidFill>
                <a:latin typeface="Century Gothic" panose="020B05020202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некоммерческого сектора Свердловской области»</a:t>
            </a: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7254875" y="4781550"/>
            <a:ext cx="474821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Гладкова Татьяна Викторовна </a:t>
            </a:r>
            <a:r>
              <a:rPr lang="ru-RU" altLang="ru-RU" sz="20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Заместитель Министра </a:t>
            </a:r>
            <a:r>
              <a:rPr lang="ru-RU" altLang="ru-RU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экономики </a:t>
            </a:r>
            <a:br>
              <a:rPr lang="ru-RU" altLang="ru-RU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территориального развития Свердловской области </a:t>
            </a:r>
          </a:p>
        </p:txBody>
      </p:sp>
      <p:sp>
        <p:nvSpPr>
          <p:cNvPr id="5124" name="Прямоугольник 5"/>
          <p:cNvSpPr>
            <a:spLocks noChangeArrowheads="1"/>
          </p:cNvSpPr>
          <p:nvPr/>
        </p:nvSpPr>
        <p:spPr bwMode="auto">
          <a:xfrm>
            <a:off x="3863975" y="6383338"/>
            <a:ext cx="4013200" cy="31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7 июля </a:t>
            </a:r>
            <a:r>
              <a:rPr lang="ru-RU" altLang="ru-RU" sz="1400" b="1" dirty="0">
                <a:solidFill>
                  <a:srgbClr val="002060"/>
                </a:solidFill>
                <a:latin typeface="Century Gothic" panose="020B05020202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2021 года</a:t>
            </a:r>
            <a:endParaRPr lang="ru-RU" altLang="ru-RU" sz="1400" dirty="0">
              <a:solidFill>
                <a:srgbClr val="002060"/>
              </a:solidFill>
              <a:latin typeface="Century Gothic" panose="020B0502020202020204" pitchFamily="34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43CFF-861B-4A36-BCC8-4A64202D9C1A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007807" y="182217"/>
            <a:ext cx="10455797" cy="808037"/>
          </a:xfrm>
          <a:prstGeom prst="rect">
            <a:avLst/>
          </a:prstGeom>
          <a:noFill/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anchor="ctr"/>
          <a:lstStyle>
            <a:defPPr>
              <a:defRPr lang="ru-RU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400" b="1" cap="all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2200" dirty="0" smtClean="0"/>
              <a:t>ОПРОС МИНИСТЕРСТВА ЭКОНОМИКИ И ТЕРРИТОРИАЛЬНОГО </a:t>
            </a:r>
          </a:p>
          <a:p>
            <a:pPr>
              <a:defRPr/>
            </a:pPr>
            <a:r>
              <a:rPr lang="ru-RU" sz="2200" dirty="0" smtClean="0"/>
              <a:t>РАЗВИТИЯ СВЕРДЛОВСКОЙ ОБЛАСТИ</a:t>
            </a:r>
            <a:endParaRPr lang="ru-RU" sz="2200" dirty="0"/>
          </a:p>
        </p:txBody>
      </p:sp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232556" y="1435367"/>
            <a:ext cx="609860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400" b="1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Цель опроса – </a:t>
            </a:r>
            <a:r>
              <a:rPr lang="ru-RU" altLang="ru-RU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изучение отношения</a:t>
            </a:r>
            <a:r>
              <a:rPr lang="ru-RU" altLang="ru-RU" sz="2400" b="1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некоммерческого сектора Свердловской области к процессам </a:t>
            </a:r>
            <a:r>
              <a:rPr lang="ru-RU" altLang="ru-RU" sz="24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цифровизации</a:t>
            </a:r>
            <a:endParaRPr lang="ru-RU" altLang="ru-RU" sz="2400" b="1" i="1" dirty="0">
              <a:solidFill>
                <a:srgbClr val="3154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6400800" y="1591604"/>
            <a:ext cx="5209031" cy="1343689"/>
            <a:chOff x="139655" y="1682387"/>
            <a:chExt cx="5874009" cy="1218811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 flipV="1">
              <a:off x="139655" y="1918097"/>
              <a:ext cx="5874009" cy="111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374151" y="1682387"/>
              <a:ext cx="636" cy="121881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Овал 36"/>
            <p:cNvSpPr/>
            <p:nvPr/>
          </p:nvSpPr>
          <p:spPr>
            <a:xfrm>
              <a:off x="221987" y="1794227"/>
              <a:ext cx="313509" cy="269966"/>
            </a:xfrm>
            <a:prstGeom prst="ellipse">
              <a:avLst/>
            </a:prstGeom>
            <a:ln w="19050"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b="1" dirty="0" smtClean="0">
                  <a:latin typeface="Century Gothic" panose="020B0502020202020204" pitchFamily="34" charset="0"/>
                </a:rPr>
                <a:t>1</a:t>
              </a:r>
              <a:endParaRPr lang="ru-RU" sz="15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6400800" y="3268887"/>
            <a:ext cx="5199373" cy="692154"/>
            <a:chOff x="139655" y="1682387"/>
            <a:chExt cx="5874009" cy="627828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139655" y="1918097"/>
              <a:ext cx="5874009" cy="111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370563" y="1682387"/>
              <a:ext cx="4224" cy="62782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Овал 40"/>
            <p:cNvSpPr/>
            <p:nvPr/>
          </p:nvSpPr>
          <p:spPr>
            <a:xfrm>
              <a:off x="221987" y="1794227"/>
              <a:ext cx="313509" cy="269966"/>
            </a:xfrm>
            <a:prstGeom prst="ellipse">
              <a:avLst/>
            </a:prstGeom>
            <a:ln w="19050"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b="1" dirty="0" smtClean="0">
                  <a:latin typeface="Century Gothic" panose="020B0502020202020204" pitchFamily="34" charset="0"/>
                </a:rPr>
                <a:t>2</a:t>
              </a:r>
              <a:endParaRPr lang="ru-RU" sz="15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7150348" y="1872441"/>
            <a:ext cx="4449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Страница сообщества </a:t>
            </a:r>
            <a:r>
              <a:rPr lang="ru-RU" sz="2000" b="1" dirty="0" smtClean="0">
                <a:latin typeface="Century Gothic" panose="020B0502020202020204" pitchFamily="34" charset="0"/>
              </a:rPr>
              <a:t>«Поддержка СОНКО в Свердловской области» </a:t>
            </a:r>
            <a:r>
              <a:rPr lang="en-US" sz="2000" b="1" dirty="0">
                <a:latin typeface="Century Gothic" panose="020B0502020202020204" pitchFamily="34" charset="0"/>
              </a:rPr>
              <a:t>https://vk.com/podderzkasonko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115174" y="3562516"/>
            <a:ext cx="42386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entury Gothic" panose="020B0502020202020204" pitchFamily="34" charset="0"/>
              </a:rPr>
              <a:t>Опрос с </a:t>
            </a:r>
            <a:r>
              <a:rPr lang="ru-RU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10 июня по 6 июля </a:t>
            </a:r>
            <a:r>
              <a:rPr lang="ru-RU" sz="2000" b="1" dirty="0" smtClean="0">
                <a:latin typeface="Century Gothic" panose="020B0502020202020204" pitchFamily="34" charset="0"/>
              </a:rPr>
              <a:t>2021 года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6400801" y="4429602"/>
            <a:ext cx="5199372" cy="1278759"/>
            <a:chOff x="139655" y="1682387"/>
            <a:chExt cx="5874009" cy="1094870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 flipV="1">
              <a:off x="139655" y="1918097"/>
              <a:ext cx="5874009" cy="111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>
              <a:off x="370563" y="1682387"/>
              <a:ext cx="4224" cy="109487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Овал 46"/>
            <p:cNvSpPr/>
            <p:nvPr/>
          </p:nvSpPr>
          <p:spPr>
            <a:xfrm>
              <a:off x="221987" y="1794227"/>
              <a:ext cx="313509" cy="269966"/>
            </a:xfrm>
            <a:prstGeom prst="ellipse">
              <a:avLst/>
            </a:prstGeom>
            <a:ln w="19050"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b="1" dirty="0" smtClean="0">
                  <a:latin typeface="Century Gothic" panose="020B0502020202020204" pitchFamily="34" charset="0"/>
                </a:rPr>
                <a:t>3</a:t>
              </a:r>
              <a:endParaRPr lang="ru-RU" sz="15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7137684" y="4773608"/>
            <a:ext cx="44721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Более 40 экспертов </a:t>
            </a:r>
            <a:r>
              <a:rPr lang="ru-RU" sz="2000" b="1" dirty="0" smtClean="0">
                <a:latin typeface="Century Gothic" panose="020B0502020202020204" pitchFamily="34" charset="0"/>
              </a:rPr>
              <a:t>из социально ориентированных некоммерческих организаций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/>
          <a:srcRect l="22166" t="7092" r="24332" b="9522"/>
          <a:stretch/>
        </p:blipFill>
        <p:spPr>
          <a:xfrm>
            <a:off x="1421422" y="3093430"/>
            <a:ext cx="3911540" cy="330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8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CD056-C8F1-4EC8-90C7-C3920FB549D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007807" y="182217"/>
            <a:ext cx="10455797" cy="808037"/>
          </a:xfrm>
          <a:prstGeom prst="rect">
            <a:avLst/>
          </a:prstGeom>
          <a:noFill/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anchor="ctr"/>
          <a:lstStyle>
            <a:defPPr>
              <a:defRPr lang="ru-RU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400" b="1" cap="all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2200" dirty="0" smtClean="0"/>
              <a:t>Итоги </a:t>
            </a:r>
            <a:r>
              <a:rPr lang="ru-RU" sz="2200" dirty="0" err="1" smtClean="0"/>
              <a:t>ОПРОСа</a:t>
            </a:r>
            <a:r>
              <a:rPr lang="ru-RU" sz="2200" dirty="0" smtClean="0"/>
              <a:t> МИНИСТЕРСТВА ЭКОНОМИКИ И ТЕРРИТОРИАЛЬНОГО </a:t>
            </a:r>
          </a:p>
          <a:p>
            <a:pPr>
              <a:defRPr/>
            </a:pPr>
            <a:r>
              <a:rPr lang="ru-RU" sz="2200" dirty="0" smtClean="0"/>
              <a:t>РАЗВИТИЯ СВЕРДЛОВСКОЙ ОБЛАСТИ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3804" y="1545508"/>
            <a:ext cx="111556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ПО-ВАШЕМУ МНЕНИЮ ПРЕПЯТСТВУЕТ ЦИФРОВИЗАЦИИ НЕКОММЕРЧЕСКОГО СЕКТОРА?</a:t>
            </a:r>
            <a:endParaRPr lang="ru-RU" b="1" dirty="0">
              <a:solidFill>
                <a:srgbClr val="0070C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614143662"/>
              </p:ext>
            </p:extLst>
          </p:nvPr>
        </p:nvGraphicFramePr>
        <p:xfrm>
          <a:off x="513804" y="2447108"/>
          <a:ext cx="10757759" cy="400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5265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CD056-C8F1-4EC8-90C7-C3920FB549D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007807" y="182217"/>
            <a:ext cx="10455797" cy="808037"/>
          </a:xfrm>
          <a:prstGeom prst="rect">
            <a:avLst/>
          </a:prstGeom>
          <a:noFill/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anchor="ctr"/>
          <a:lstStyle>
            <a:defPPr>
              <a:defRPr lang="ru-RU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400" b="1" cap="all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2200" dirty="0" smtClean="0"/>
              <a:t>Итоги </a:t>
            </a:r>
            <a:r>
              <a:rPr lang="ru-RU" sz="2200" dirty="0" err="1" smtClean="0"/>
              <a:t>ОПРОСа</a:t>
            </a:r>
            <a:r>
              <a:rPr lang="ru-RU" sz="2200" dirty="0" smtClean="0"/>
              <a:t> МИНИСТЕРСТВА ЭКОНОМИКИ И ТЕРРИТОРИАЛЬНОГО </a:t>
            </a:r>
          </a:p>
          <a:p>
            <a:pPr>
              <a:defRPr/>
            </a:pPr>
            <a:r>
              <a:rPr lang="ru-RU" sz="2200" dirty="0" smtClean="0"/>
              <a:t>РАЗВИТИЯ СВЕРДЛОВСКОЙ ОБЛАСТИ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6048" y="1389866"/>
            <a:ext cx="529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 КАКОЙ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СОЦИАЛЬНОЙ СФЕРЕ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ЦИФРОВАЯ ТРАНСФОРМАЦИЯ ПРОИСХОДИТ БЫСТРЕЕ ВСЕГО?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965057750"/>
              </p:ext>
            </p:extLst>
          </p:nvPr>
        </p:nvGraphicFramePr>
        <p:xfrm>
          <a:off x="466047" y="2774308"/>
          <a:ext cx="5292728" cy="4413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67604" y="1370326"/>
            <a:ext cx="56071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ЧТО ДЛЯ ВАС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ЦИФРОВАЯ ТРАНСФОРМАЦИЯ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НЕКОММЕРЧЕСКОГО СЕКТОРА?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292068700"/>
              </p:ext>
            </p:extLst>
          </p:nvPr>
        </p:nvGraphicFramePr>
        <p:xfrm>
          <a:off x="5894082" y="2774308"/>
          <a:ext cx="6216853" cy="3764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01557" y="1293780"/>
            <a:ext cx="5457218" cy="54276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14337" y="1293780"/>
            <a:ext cx="6160411" cy="54276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01557" y="2570655"/>
            <a:ext cx="5457218" cy="19540"/>
          </a:xfrm>
          <a:prstGeom prst="line">
            <a:avLst/>
          </a:prstGeom>
          <a:ln w="5715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814336" y="2570614"/>
            <a:ext cx="6160412" cy="0"/>
          </a:xfrm>
          <a:prstGeom prst="line">
            <a:avLst/>
          </a:prstGeom>
          <a:ln w="5715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79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1773238" y="2003425"/>
            <a:ext cx="8645525" cy="2571750"/>
          </a:xfrm>
          <a:prstGeom prst="rect">
            <a:avLst/>
          </a:prstGeom>
          <a:noFill/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anchor="ctr"/>
          <a:lstStyle>
            <a:defPPr>
              <a:defRPr lang="ru-RU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400" b="1" cap="all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defRPr/>
            </a:pPr>
            <a:r>
              <a:rPr dirty="0" smtClean="0"/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6766</TotalTime>
  <Words>128</Words>
  <Application>Microsoft Office PowerPoint</Application>
  <PresentationFormat>Широкоэкранный</PresentationFormat>
  <Paragraphs>30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Liberation Serif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Бердюгина Наталья Алексеевна</dc:creator>
  <cp:lastModifiedBy>Нечкина Наталья Николаевна</cp:lastModifiedBy>
  <cp:revision>641</cp:revision>
  <cp:lastPrinted>2021-07-06T07:51:01Z</cp:lastPrinted>
  <dcterms:created xsi:type="dcterms:W3CDTF">2018-11-21T07:21:55Z</dcterms:created>
  <dcterms:modified xsi:type="dcterms:W3CDTF">2021-07-06T08:54:09Z</dcterms:modified>
</cp:coreProperties>
</file>