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59" r:id="rId6"/>
    <p:sldId id="281" r:id="rId7"/>
    <p:sldId id="280" r:id="rId8"/>
    <p:sldId id="263" r:id="rId9"/>
    <p:sldId id="279" r:id="rId10"/>
    <p:sldId id="282" r:id="rId11"/>
    <p:sldId id="264" r:id="rId12"/>
    <p:sldId id="265" r:id="rId13"/>
    <p:sldId id="269" r:id="rId14"/>
    <p:sldId id="266" r:id="rId15"/>
    <p:sldId id="267" r:id="rId16"/>
    <p:sldId id="268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58" r:id="rId26"/>
    <p:sldId id="260" r:id="rId27"/>
    <p:sldId id="27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8.jpeg" Type="http://schemas.openxmlformats.org/officeDocument/2006/relationships/image"/><Relationship Id="rId4" Target="../media/image17.jpeg" Type="http://schemas.openxmlformats.org/officeDocument/2006/relationships/image"/></Relationships>
</file>

<file path=ppt/slides/_rels/slide21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8" Target="../media/image29.jpeg" Type="http://schemas.openxmlformats.org/officeDocument/2006/relationships/image"/><Relationship Id="rId3" Target="../media/image24.jpeg" Type="http://schemas.openxmlformats.org/officeDocument/2006/relationships/image"/><Relationship Id="rId7" Target="../media/image28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7.jpeg" Type="http://schemas.openxmlformats.org/officeDocument/2006/relationships/image"/><Relationship Id="rId5" Target="../media/image26.jpeg" Type="http://schemas.openxmlformats.org/officeDocument/2006/relationships/image"/><Relationship Id="rId4" Target="../media/image25.jpe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3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5445223"/>
          </a:xfrm>
        </p:spPr>
        <p:txBody>
          <a:bodyPr>
            <a:normAutofit/>
          </a:bodyPr>
          <a:lstStyle/>
          <a:p>
            <a:pPr algn="ctr"/>
            <a:r>
              <a:rPr lang="ru-RU" sz="35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</a:t>
            </a:r>
            <a:r>
              <a:rPr lang="ru-RU" sz="35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общественной организации Детский правозащитный фонд «ШАНС</a:t>
            </a:r>
            <a: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35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ведет свою </a:t>
            </a:r>
            <a:r>
              <a:rPr lang="ru-RU" sz="35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35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1994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949" y="5432841"/>
            <a:ext cx="1064096" cy="142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0" lvl="0" indent="0" algn="just">
              <a:buClr>
                <a:srgbClr val="FE8637"/>
              </a:buClr>
              <a:buNone/>
            </a:pP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B32C16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«Мои права и обязанности»</a:t>
            </a: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организована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службы психологической и юридической помощи для детей и семей </a:t>
            </a: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Екатеринбурга, помощь получили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785 обратившихся, </a:t>
            </a: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буклеты на темы «Ответственность несовершеннолетних», «Права и обязанности родителей», «Защитнику Отечества», «Гражданин-патриот России», « Столица Урала — город Екатеринбург, 295 лет</a:t>
            </a: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были организованы выступления специалистов перед школьниками  по правовым вопросам, по вопросам ответственности и личной безопасности (участие приняли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несовершеннолетних</a:t>
            </a:r>
            <a:r>
              <a:rPr lang="ru-RU" sz="20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 </a:t>
            </a:r>
            <a:r>
              <a:rPr lang="ru-RU" sz="600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600" dirty="0">
                <a:solidFill>
                  <a:prstClr val="black"/>
                </a:solidFill>
              </a:rPr>
              <a:t/>
            </a:r>
            <a:br>
              <a:rPr lang="ru-RU" sz="600" dirty="0">
                <a:solidFill>
                  <a:prstClr val="black"/>
                </a:solidFill>
              </a:rPr>
            </a:br>
            <a:endParaRPr lang="ru-RU" sz="6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2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сотрудничаем:</a:t>
            </a:r>
            <a:br>
              <a:rPr lang="ru-RU" sz="31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общеобразовательными учреждениями (№№ 7, 10, 22, 81, 100, 107,124, 174, 224 и др.)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 школами – интернатами (№№9, 10, 11, 12, 17, школа –интернат «Эверест»)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 Кировградской воспитательной колонией (г. Кировград)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учреждениями социального обслуживания г. Екатеринбурга и Свердловской области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Территориальными комиссиями по делам несовершеннолетних и защите их прав г. Екатеринбурга и Свердловской области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2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ru-RU" sz="3500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</a:t>
            </a:r>
            <a:endParaRPr lang="ru-RU" sz="3500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Социальной поликлиники для семей с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(оказания социальной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информационной, юридической, психологической, материальной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помощи).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проходят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юристов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психологов с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несовершеннолетними, находящимися 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следственном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изоляторе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Кировградской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колонии,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закрытого типа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124,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состоящими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учете в подразделениях по делам несовершеннолетних,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территориальных комиссиях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(формы работы: выступления, диагностика, презентации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викторины, создание коллажей «Мое будущее», мастер-классы, творческие занятия,  организация и проведение творческих конкурсов, организация спортивных мероприятий, веселых эстафет, посещение подростками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экскурсий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тестирование, посещение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цирка, зоопарка, театров, выставок).</a:t>
            </a:r>
          </a:p>
        </p:txBody>
      </p:sp>
    </p:spTree>
    <p:extLst>
      <p:ext uri="{BB962C8B-B14F-4D97-AF65-F5344CB8AC3E}">
        <p14:creationId xmlns:p14="http://schemas.microsoft.com/office/powerpoint/2010/main" val="17211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повышению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правовой грамотности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оказанию психологической помощи арестованным и осужденным девочкам и женщинам (СИЗО №5, СИЗО №6, ИК-6 г. Нижний Тагил, ИК №16 г.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Краснтурьинск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психологическое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правовое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несовершеннолетних, находящихся в конфликте с законом, и членов их семей на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Территориальных комиссий по делам несовершеннолетних и защите их прав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26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Профориентационный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Подросткам оказывается  целенаправленное содействие в выборе дальнейшего профиля обучения, которое сузит круг профессий и облегчит дальнейший учебный и трудовой путь. Специалисты используют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автоматизированной экспресс-профориентации «Ориентир».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изучают серьёзные специальности, в том числе предъявляющие повышенные требования к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узнают о правах и обязанностях работника и работодателя.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детям и семьям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(консультации юриста, психолога, педагога-психолога)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телефону.</a:t>
            </a:r>
          </a:p>
          <a:p>
            <a:pPr algn="just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Организована работа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Подросткового клуба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«Радуга»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несовершеннолетних, имеющих конфликт с законом, находящихся в социально опасном положении, трудной жизненной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(дети принимают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настольных играх,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- классах,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беседах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специалистами,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занятиях, смотрят познавательные фильмы).</a:t>
            </a:r>
          </a:p>
        </p:txBody>
      </p:sp>
    </p:spTree>
    <p:extLst>
      <p:ext uri="{BB962C8B-B14F-4D97-AF65-F5344CB8AC3E}">
        <p14:creationId xmlns:p14="http://schemas.microsoft.com/office/powerpoint/2010/main" val="38845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1900" dirty="0">
                <a:solidFill>
                  <a:prstClr val="black"/>
                </a:solidFill>
              </a:rPr>
              <a:t> </a:t>
            </a:r>
            <a:r>
              <a:rPr lang="ru-RU" sz="2300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«Территория безопасности»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(приобщение несовершеннолетних к вопросам личной безопасности, подростки узнают о возможных действиях в угрожающих здоровью и жизни ситуациях; знакомятся с культурой общения с незнакомым человеком; узнают об основах здорового и безопасного образа жизни; обучаются практическим навыкам действий при возможности причинения насилия и жестокости). </a:t>
            </a:r>
          </a:p>
          <a:p>
            <a:pPr algn="just"/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</a:t>
            </a:r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перед 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2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(юристы, психологи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наркологи).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Тематика: Права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обязанности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 Ответственность родителей; Вредные привычки; Информационная безопасность; На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защите прав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и др.</a:t>
            </a:r>
          </a:p>
          <a:p>
            <a:pPr algn="just"/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волонтеров.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волонтеров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привлекаются студенты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курсов - это юристы, психологи, социальные работники. Волонтеры проходят обучение,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которого является повышение их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компетентности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вопросах, связанных с профилактической, психодиагностической и коррекционно-развивающей работой с несовершеннолетними «группы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риска». После обучения волонтеры   принимают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проката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семей, находящихся в трудной жизненной ситуации, для выпускников учреждений государственного воспитания. Основная цель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малообеспеченным родителям, ответственно относящимся к воспитанию детей, а также нуждающимся выпускникам детских домов и школ - интернатов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могут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в безвозмездное пользование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коляски, кроватки, детскую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одежду, игрушки, предметы по уходу за детьми, мелкую бытовую технику.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тиражирование информационных буклетов и брошюр.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Тематика: Мои права; Моя ответственность; Экстремизм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это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?; Опасности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интернет; Права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работника; Органы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защиту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 Права и обязанности родителей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9987"/>
            <a:ext cx="3672408" cy="273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1425"/>
            <a:ext cx="36766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 descr="DSCF29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3327052"/>
            <a:ext cx="3731804" cy="2384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652515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403244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62"/>
          <a:stretch/>
        </p:blipFill>
        <p:spPr bwMode="auto">
          <a:xfrm>
            <a:off x="4889122" y="3513577"/>
            <a:ext cx="3941730" cy="260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122" y="188640"/>
            <a:ext cx="365760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11"/>
          <a:stretch/>
        </p:blipFill>
        <p:spPr bwMode="auto">
          <a:xfrm>
            <a:off x="539552" y="3571081"/>
            <a:ext cx="4029075" cy="265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4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31" y="264275"/>
            <a:ext cx="3893036" cy="291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36"/>
          <a:stretch/>
        </p:blipFill>
        <p:spPr bwMode="auto">
          <a:xfrm>
            <a:off x="323528" y="3611211"/>
            <a:ext cx="4206388" cy="280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98"/>
          <a:stretch/>
        </p:blipFill>
        <p:spPr bwMode="auto">
          <a:xfrm>
            <a:off x="4860032" y="3573016"/>
            <a:ext cx="407649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9"/>
          <a:stretch/>
        </p:blipFill>
        <p:spPr bwMode="auto">
          <a:xfrm>
            <a:off x="4645331" y="332656"/>
            <a:ext cx="4260850" cy="278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7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Фонда </a:t>
            </a:r>
            <a:b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Стребиж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Юрьевна,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совета при ГУФСИН России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области, член Общественной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наблюдательной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Свердловской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соблюдению прав лиц, находящихся в местах лишения свободы.</a:t>
            </a:r>
            <a:b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Фонда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юристы, психологи, наркологи. 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36879"/>
            <a:ext cx="1352128" cy="18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0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2"/>
          <a:stretch/>
        </p:blipFill>
        <p:spPr bwMode="auto">
          <a:xfrm>
            <a:off x="2994" y="3573016"/>
            <a:ext cx="4678596" cy="302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32"/>
          <a:stretch/>
        </p:blipFill>
        <p:spPr bwMode="auto">
          <a:xfrm>
            <a:off x="4565485" y="148380"/>
            <a:ext cx="4133891" cy="275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8"/>
          <a:stretch/>
        </p:blipFill>
        <p:spPr bwMode="auto">
          <a:xfrm>
            <a:off x="179512" y="139741"/>
            <a:ext cx="4120749" cy="276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4" b="14543"/>
          <a:stretch/>
        </p:blipFill>
        <p:spPr bwMode="auto">
          <a:xfrm>
            <a:off x="4716016" y="3645024"/>
            <a:ext cx="432048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0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2962" y="3789040"/>
            <a:ext cx="3401863" cy="272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47434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8565"/>
            <a:ext cx="3317553" cy="346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021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01" y="79615"/>
            <a:ext cx="3627437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065"/>
            <a:ext cx="2808561" cy="334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 descr="C:\Users\Оксана\Desktop\ПРОЕКТЫ 2019\ПРАВО НА БУДУЩЕЕ ПГ\3 этап\Конкурс\Рисунки ВК\image-15-09-20-12-18-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31" y="89032"/>
            <a:ext cx="2371714" cy="177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Users\Оксана\Desktop\ПРОЕКТЫ 2019\ПРАВО НА БУДУЩЕЕ ПГ\3 этап\Конкурс\Рисунки ВК\image-15-09-20-12-18-9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80" y="4202693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C:\Users\Оксана\Desktop\ПРОЕКТЫ 2019\ПРАВО НА БУДУЩЕЕ ПГ\3 этап\Конкурс\Рисунки ВК\image-15-09-20-12-18-8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3318316"/>
            <a:ext cx="25922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C:\Users\Оксана\Desktop\ПРОЕКТЫ 2019\ПРАВО НА БУДУЩЕЕ ПГ\3 этап\Конкурс\Рисунки ВК\image-15-09-20-12-18-2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55" y="1975430"/>
            <a:ext cx="3050420" cy="228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C:\Users\Оксана\Desktop\ПРОЕКТЫ 2019\ПРАВО НА БУДУЩЕЕ ПГ\3 этап\Конкурс\Рисунки ВК\image-15-09-20-12-18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23796"/>
            <a:ext cx="1772380" cy="236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7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31B6FD"/>
              </a:buClr>
              <a:buSzPct val="100000"/>
              <a:buNone/>
            </a:pPr>
            <a:r>
              <a:rPr lang="ru-RU" sz="2000" b="1" i="1" u="sng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u="sng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i="1" u="sng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u="sng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i="1" u="sng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планируется развитие следующих </a:t>
            </a:r>
            <a:r>
              <a:rPr lang="ru-RU" sz="2000" b="1" i="1" u="sng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2000" b="1" i="1" u="sng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ctr">
              <a:buClr>
                <a:srgbClr val="31B6FD"/>
              </a:buClr>
              <a:buSzPct val="100000"/>
              <a:buNone/>
            </a:pPr>
            <a:endParaRPr lang="ru-RU" sz="2000" b="1" i="1" u="sng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.«Игротерапия»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технология организации досуга подростков, вовлечения их в реабилитационный процесс через ролевые, подвижные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моделирующие игры,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тренинги, игры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подростков по методике </a:t>
            </a:r>
            <a:r>
              <a:rPr lang="ru-RU" sz="2000" dirty="0" err="1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правовые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познавательные викторины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2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2.«</a:t>
            </a:r>
            <a:r>
              <a:rPr lang="ru-RU" sz="2200" b="1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развитие через социальное проектирование»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технология развития позитивных качеств личности подростков через инициативное участие в социально значимых проектах в позиции равноправных партнеров взрослых; </a:t>
            </a: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2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3.Технология </a:t>
            </a:r>
            <a:r>
              <a:rPr lang="ru-RU" sz="2200" b="1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«Дискуссионный киноклуб» 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организацию просмотра фильмов, затрагивающих проблемы, характерные для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подростков. 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обсуждения фильмов предполагается проведение проблемно-ценностных дискуссий,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моделирующих игр. Ожидаемый реабилитационный эффект: подростки смогут </a:t>
            </a:r>
            <a:r>
              <a:rPr lang="ru-RU" sz="22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2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проблемы, делать правильный выбор в трудной ситуации, находить альтернативу противоправному поведению, вырабатывать коммуникативные навыки в процессе дискуссий и тренингов. </a:t>
            </a: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5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0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4.Очно-заочный </a:t>
            </a:r>
            <a:r>
              <a:rPr lang="ru-RU" sz="2000" b="1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консультационный пункт </a:t>
            </a:r>
            <a:r>
              <a:rPr lang="ru-RU" sz="20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«Парус». Р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одители, законные представители будут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возможность получить консультацию квалифицированного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(педагога, психолога)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очной, так и в дистанционной форме.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проконсультируют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по вопросам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воспитания, обучения детей, окажут диагностическую и методическую  помощь.</a:t>
            </a: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из вышеперечисленных технологий была подвергнута анализу и переосмыслению с точки зрения использования её, в том числе , в работе с детьми «группы риска». Каждая технология в обязательном порядке включает реабилитационный компонент – специфические методы вовлечения подростка, психолого-педагогическую диагностику, индивидуальную работу с психологом,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другими специалистами, групповые тренинги и консультации.</a:t>
            </a: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endParaRPr lang="ru-RU" sz="2000" dirty="0" smtClean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r>
              <a:rPr lang="ru-RU" sz="2000" b="1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организация цикла семинаров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сотрудников ГУФСИН России по Свердловской области, специалистов организаций социального обслуживания, педагогов школ-интернатов по </a:t>
            </a:r>
            <a:r>
              <a:rPr lang="ru-RU" sz="2000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«Профилактика эмоционального </a:t>
            </a:r>
            <a:r>
              <a:rPr lang="ru-RU" sz="2000" dirty="0" smtClean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выгорания». </a:t>
            </a:r>
            <a:endParaRPr lang="ru-RU" sz="20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31B6FD"/>
              </a:buClr>
              <a:buSzPct val="100000"/>
              <a:buNone/>
            </a:pPr>
            <a:endParaRPr lang="ru-RU" sz="2000" dirty="0" smtClean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4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специалистами Фонда 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и издано более </a:t>
            </a:r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 брошюр и буклетов 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тематики.</a:t>
            </a:r>
            <a:br>
              <a:rPr lang="ru-RU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820891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9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3500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награды</a:t>
            </a:r>
            <a:endParaRPr lang="ru-RU" sz="3500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27280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5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altLang="ru-RU" sz="44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Наши координаты: 620034, г</a:t>
            </a:r>
            <a:r>
              <a:rPr lang="ru-RU" altLang="ru-RU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. Екатеринбург, ул. Кузнецова, д. 14</a:t>
            </a:r>
            <a:r>
              <a:rPr lang="ru-RU" altLang="ru-RU" sz="44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. </a:t>
            </a:r>
            <a:r>
              <a:rPr lang="ru-RU" altLang="ru-RU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тел.:  +7 (343) </a:t>
            </a:r>
            <a:r>
              <a:rPr lang="ru-RU" altLang="ru-RU" sz="4400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307 34 94</a:t>
            </a:r>
            <a:endParaRPr lang="ru-RU" altLang="ru-RU" sz="4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altLang="ru-RU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/>
            </a:r>
            <a:br>
              <a:rPr lang="ru-RU" altLang="ru-RU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r>
              <a:rPr lang="ru-RU" altLang="ru-RU" sz="44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/>
            </a:r>
            <a:br>
              <a:rPr lang="ru-RU" altLang="ru-RU" sz="44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endParaRPr lang="ru-RU" altLang="ru-RU" sz="4400" kern="0" dirty="0" smtClean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 marL="0" indent="0">
              <a:buNone/>
            </a:pPr>
            <a:endParaRPr lang="ru-RU" altLang="ru-RU" sz="4400" kern="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altLang="ru-RU" sz="4400" kern="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Всегда </a:t>
            </a:r>
            <a:r>
              <a:rPr lang="ru-RU" altLang="ru-RU" sz="4400" kern="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рады сотрудничеству!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2380006"/>
            <a:ext cx="5082951" cy="263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55063"/>
            <a:ext cx="1352128" cy="18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9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30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 </a:t>
            </a:r>
            <a:r>
              <a:rPr lang="ru-RU" sz="3000" b="1" i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соотвествии</a:t>
            </a:r>
            <a:r>
              <a:rPr lang="ru-RU" sz="30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уставом </a:t>
            </a:r>
            <a:r>
              <a:rPr lang="ru-RU" sz="3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i="1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области правового просвещения;</a:t>
            </a: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области добровольчества;</a:t>
            </a: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юридической и психологической помощи на безвозмездной основе, деятельность по защите прав и свобод человека;</a:t>
            </a: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социально опасных форм 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беспризорности и правонарушений несовершеннолетних;</a:t>
            </a: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 граждан.</a:t>
            </a:r>
            <a:endParaRPr lang="ru-RU" sz="25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96" y="4887637"/>
            <a:ext cx="1352128" cy="18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9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i="1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в </a:t>
            </a:r>
            <a:r>
              <a:rPr lang="ru-RU" sz="25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5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сироты и дети, оставшиеся без попечения родителей;</a:t>
            </a:r>
          </a:p>
          <a:p>
            <a:pPr algn="just"/>
            <a:endParaRPr lang="ru-RU" sz="25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</a:t>
            </a:r>
            <a:r>
              <a:rPr lang="ru-RU" sz="25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молодежь;</a:t>
            </a:r>
          </a:p>
          <a:p>
            <a:pPr algn="just"/>
            <a:endParaRPr lang="ru-RU" sz="25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попавшие в трудную жизненную ситуацию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находящиеся 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лишения свободы (несовершеннолетние, женщины);</a:t>
            </a:r>
          </a:p>
          <a:p>
            <a:pPr algn="just"/>
            <a:endParaRPr lang="ru-RU" sz="25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законные представители.</a:t>
            </a:r>
            <a:endParaRPr lang="ru-RU" sz="25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32757"/>
            <a:ext cx="1352128" cy="18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4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реализованные за последние пять лет при поддержке Фонда Президентских грантов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оступись»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оказана помощь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и информационная поддержка служб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примирения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МАОУ СОШ № 170, 100, 113, 95, школа – интернат №9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несовершеннолетних, находящихся в конфликте с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(творческие занятия, настольные игры, мастер - классы, профилактические беседы и  фильмы, спортивные эстафеты);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юристов и психологов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организованы в общеобразовательных школах, школах-интернатах, центрах социальной помощи семье и детям – 500 детей приняли участие, был открыт </a:t>
            </a:r>
            <a:r>
              <a:rPr lang="ru-RU" sz="1600" dirty="0" smtClean="0"/>
              <a:t>Пункт </a:t>
            </a:r>
            <a:r>
              <a:rPr lang="ru-RU" sz="1600" dirty="0"/>
              <a:t>социального </a:t>
            </a:r>
            <a:r>
              <a:rPr lang="ru-RU" sz="1600" dirty="0" smtClean="0"/>
              <a:t>проката для семей в трудной жизненной ситуации, помощь получили 48 семей.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 на защиту и помощь»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арестованных и осужденных девочек и женщин получили бесплатную юридическую и психологическую помощь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приняли участие в тренингах, беседах со специалистами,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занятиях и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обратившихся родственников получили помощь специалистов на бесплатных юридических и психологических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консультациях;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оказана помощь женщинам, готовящимся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освобождению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организованы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выступления по темам: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«Этикет трудоустройства», «Резюме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современные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онлайн-сервисы», «Социальные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службы, льготы и пособия»;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осужденных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беременных женщин и женщины, чьи дети находятся в доме ребенка на территории ИК – 6 приняли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мероприятии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матери»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(«Грудное вскармливание», «Здоровье ребенка», «Правильное питание матери и ребенка», «Основы воспитания», «Основные документы ребенка», «Права ребенка», «Опека, права и обязанности родителей, опекунов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были приобретены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переданы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подгузники,  пеленки, игрушки.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32" y="5625724"/>
            <a:ext cx="920080" cy="123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3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 </a:t>
            </a:r>
            <a:r>
              <a:rPr lang="ru-RU" sz="1500" b="1" cap="small" dirty="0">
                <a:solidFill>
                  <a:srgbClr val="B32C16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«Рука друга»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1500" i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 на профилактику </a:t>
            </a:r>
            <a:r>
              <a:rPr lang="ru-RU" sz="1500" i="1" cap="sm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девиантного</a:t>
            </a:r>
            <a:r>
              <a:rPr lang="ru-RU" sz="1500" i="1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поведения в подростковой среде</a:t>
            </a:r>
            <a:r>
              <a:rPr lang="ru-RU" sz="1500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В проекте приняли участие несовершеннолетние, имеющие опыт самовольных уходов из дома, правонарушений, дети, относящиеся к группе социального риска. </a:t>
            </a:r>
            <a:r>
              <a:rPr lang="ru-RU" sz="1500" cap="small" dirty="0" smtClean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мероприятиях проекта приняли участие 450 несовершеннолетних. Мероприятия </a:t>
            </a:r>
            <a:r>
              <a:rPr lang="ru-RU" sz="1500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проекта </a:t>
            </a:r>
            <a:r>
              <a:rPr lang="ru-RU" sz="1500" cap="small" dirty="0" smtClean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были направлены </a:t>
            </a:r>
            <a:r>
              <a:rPr lang="ru-RU" sz="1500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 выстраивание новой модели поведения, развитие  системы  жизненных перспектив. Было организовано проведение психодиагностического обследования, диагностика системы жизненных перспектив у участников проекта, по результатам которых  составлялись индивидуальные планы сопровождения.</a:t>
            </a:r>
            <a:endParaRPr lang="ru-RU" sz="1500" cap="small" dirty="0" smtClean="0">
              <a:solidFill>
                <a:srgbClr val="777C84">
                  <a:lumMod val="75000"/>
                </a:srgb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endParaRPr lang="ru-RU" sz="1500" cap="small" dirty="0">
              <a:solidFill>
                <a:srgbClr val="777C84">
                  <a:lumMod val="75000"/>
                </a:srgb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sz="1500" b="1" cap="small" dirty="0">
                <a:solidFill>
                  <a:srgbClr val="B32C16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«Краски жизни»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были проведены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групповые социально - профилактические занятия, направленные на повышение коммуникативной и правовой культуры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несовершеннолетних, темы: «Знакомство. Построение коммуникации», « Я и мой мир вокруг меня», </a:t>
            </a:r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«Правила в жизни», «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Ответственность и ее значение в жизни», «Конфликты. Способы их преодоления. Пути выхода из них. Ответственность за исход конфликта», участие приняли 150 несовершеннолетних; прошли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выступления </a:t>
            </a:r>
            <a:r>
              <a:rPr lang="ru-RU" sz="1500" cap="small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специалистов перед родителями  </a:t>
            </a:r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«Информационная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безопасность. Угрозы в сети </a:t>
            </a:r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Интернет», «На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защите прав </a:t>
            </a:r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детей», «Права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обязанности </a:t>
            </a:r>
            <a:r>
              <a:rPr lang="ru-RU" sz="1500" cap="small" dirty="0" smtClean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родителей», «Ответственность родителей»,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приняли 300 родителей;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несовершеннолетние, совершившие правонарушения, преступления приняли участие в круглых столах со специалистами, где разбирались вопросы по жилищному, семейному, уголовному, гражданскому законодательству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участие приняли 100 подростков;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организован творческий конкурс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"Мое будущее" для учащихся Специального учебно-воспитательного учреждения закрытого типа № 124, за лучшие работы ребята получили призы.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7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 algn="just"/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</a:t>
            </a:r>
            <a:r>
              <a:rPr lang="ru-RU" sz="1500" b="1" cap="small" dirty="0">
                <a:solidFill>
                  <a:srgbClr val="B32C16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«Право на будущее»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 была создана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служба помощи по работе с подростками, склонными к </a:t>
            </a:r>
            <a:r>
              <a:rPr lang="ru-RU" sz="1500" cap="sm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девиантному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поведению, очно-заочный психолого-педагогический и юридический консультационный пункт «Подросток и закон», 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708 несовершеннолетних и членов их семей получили помощь специалистов; Проводились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групповые и индивидуальные занятия с подростками с целью развития временной компетентности, рефлексии жизненного пути, основных аспектов целеполагания, умения планировать, ставить цели и достигать их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– участие приняли 220 несовершеннолетних; 540 несовершеннолетних, в том числе дети «группы риска», подростки, состоящие на учете в ТКДН и ЗП, учащиеся школы закрытого типа № 124, воспитанники Центров социальной помощи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приняли участие в творческих занятиях и мастер-классах, получили наборы для рисования, мелкий спортивный инвентарь и настольные игры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200 несовершеннолетних посетили парк чудес «Галилео». </a:t>
            </a:r>
            <a:r>
              <a:rPr lang="ru-RU" sz="1500" cap="small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40 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подростков посетили </a:t>
            </a:r>
            <a:r>
              <a:rPr lang="ru-RU" sz="1500" cap="sm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профориентационные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экскурсии в детском технопарке «</a:t>
            </a:r>
            <a:r>
              <a:rPr lang="ru-RU" sz="1500" cap="small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Кванториум</a:t>
            </a:r>
            <a:r>
              <a:rPr lang="ru-RU" sz="1500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»; организован творческий конкурс рисунков «Моя профессия»</a:t>
            </a:r>
            <a:r>
              <a:rPr lang="ru-RU" sz="1500" cap="small" dirty="0">
                <a:solidFill>
                  <a:srgbClr val="777C84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среди несовершеннолетних, отбывающих наказание в Кировградской воспитательной колонии и учащихся школы закрытого типа № 124, в конкурсе приняли участие 80 несовершеннолетних, за лучшие работы ребята получили призы.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5267"/>
            <a:ext cx="8531605" cy="648072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реализованные за последние пять лет при поддержке Министерства  социальной политики Свердловской области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«Новогоднее настроение»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для детей, находящихся в учреждениях социального обслуживания Свердловской области был организован творческий тематический конкурс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3 выставки лучших работ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 организациях социального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обслуживания,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720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получили новогодние подарки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«Елка для детей»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детей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получающих социальные услуги в государственных организациях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Свердловской области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приняли участие в новогоднем творческом конкурсе «Новогодняя поделка» и 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награждены билетами на </a:t>
            </a:r>
            <a:r>
              <a:rPr lang="ru-RU" sz="1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ЭкспоЁлку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состоялась 30 декабря 2019 года на площадке Международного выставочного центра «Екатеринбург-Экспо» и творческими наборами. Каждый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посетил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спектакль «Ну, погоди и сказочная страна»,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аттракционы и получил новогодний подарок. </a:t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верном пути!»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(настольные игры, наборы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творчества, спортивный инвентарь) получили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воспитанников организаций социального обслуживания Свердловской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проведено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 индивидуальных консультаций,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5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классов и 6 творческих занятий в 5 организациях социального обслуживания Свердловской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7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«Помощь рядом»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мастер-классах, творческих занятиях,  консультациях по правовым вопросам,  в выступлениях специалистов  приняли участие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социального обслуживания,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консультации получили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 состоящие на учете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организациях. </a:t>
            </a:r>
            <a: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81" y="5589240"/>
            <a:ext cx="732262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1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реализованные за последние пять лет при поддержке Администрации г. Екатеринбурга</a:t>
            </a:r>
            <a:r>
              <a:rPr lang="ru-RU" sz="8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«Разноцветное детство»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юристы и психологи принимали участие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заседаниях Территориальных комиссий по делам несовершеннолетних и защите их прав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Екатеринбурга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индивидуальную помощь психолога и юриста получили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 человек (родители и несовершеннолетние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были организованы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общественных приемных на базе общеобразовательных школ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прием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специалистам обратились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родителя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организована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службы психологической и юридической помощи для детей и семей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Екатеринбурга – помощь получили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720 обратившихся.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«Территория права»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649 индивидуальных консультаций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специалистов,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получили 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587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обратившихся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изготовлены 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буклеты на темы «Ответственность несовершеннолетних, ее виды», «Права и обязанности родителей», «Права детей», «Защитник Отечества», «Гражданин-патриот России»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организованы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восемь общественных приемных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комиссий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и защите их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г.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Екатеринбурга, 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</a:t>
            </a:r>
            <a:r>
              <a:rPr lang="ru-RU" sz="8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помощь специалистов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80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573</TotalTime>
  <Words>1628</Words>
  <Application>Microsoft Office PowerPoint</Application>
  <PresentationFormat>Экран (4:3)</PresentationFormat>
  <Paragraphs>61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Эркер</vt:lpstr>
      <vt:lpstr>О деятельности  Свердловской областной общественной организации Детский правозащитный фонд «ШАНС»   Фонд ведет свою работу с 1994 г.</vt:lpstr>
      <vt:lpstr>Президент Фонда   Стребиж Оксана Юрьевна,  член Общественного совета при ГУФСИН России Свердловской области, член Общественной наблюдательной комиссии Свердловской области по соблюдению прав лиц, находящихся в местах лишения свободы. Специалисты Фонда   юристы, психологи, наркологи. </vt:lpstr>
      <vt:lpstr>Основные виды деятельности организации в соотвествии с уставом  </vt:lpstr>
      <vt:lpstr>Целевые группы</vt:lpstr>
      <vt:lpstr>    Проекты, реализованные за последние пять лет при поддержке Фонда Президентских грантов: 1. «Не оступись» –  была оказана помощь в создании и информационная поддержка служб примирения на базе МАОУ СОШ № 170, 100, 113, 95, школа – интернат №9; создан Подростковый клуб для несовершеннолетних, находящихся в конфликте с законом (творческие занятия, настольные игры, мастер - классы, профилактические беседы и  фильмы, спортивные эстафеты); выступления юристов и психологов были организованы в общеобразовательных школах, школах-интернатах, центрах социальной помощи семье и детям – 500 детей приняли участие, был открыт Пункт социального проката для семей в трудной жизненной ситуации, помощь получили 48 семей.  2. «Право на защиту и помощь» - 560 арестованных и осужденных девочек и женщин получили бесплатную юридическую и психологическую помощь, приняли участие в тренингах, беседах со специалистами, творческих занятиях и мастер – классах, 275 обратившихся родственников получили помощь специалистов на бесплатных юридических и психологических консультациях; оказана помощь женщинам, готовящимся к освобождению, организованы тренинги и выступления по темам: «Этикет трудоустройства», «Резюме и современные онлайн-сервисы», «Социальные службы, льготы и пособия»; 50 осужденных беременных женщин и женщины, чьи дети находятся в доме ребенка на территории ИК – 6 приняли участие в мероприятии «Школа матери» («Грудное вскармливание», «Здоровье ребенка», «Правильное питание матери и ребенка», «Основы воспитания», «Основные документы ребенка», «Права ребенка», «Опека, права и обязанности родителей, опекунов»); для детей были приобретены и переданы подгузники,  пеленки, игрушки. .   </vt:lpstr>
      <vt:lpstr>Презентация PowerPoint</vt:lpstr>
      <vt:lpstr>Презентация PowerPoint</vt:lpstr>
      <vt:lpstr>         Проекты, реализованные за последние пять лет при поддержке Министерства  социальной политики Свердловской области: 1. «Новогоднее настроение» - для детей, находящихся в учреждениях социального обслуживания Свердловской области был организован творческий тематический конкурс, организовано 3 выставки лучших работ  в 3 организациях социального обслуживания, 720 детей получили новогодние подарки. 2. «Елка для детей» - 300 детей, получающих социальные услуги в государственных организациях социального обслуживания Свердловской области, приняли участие в новогоднем творческом конкурсе «Новогодняя поделка» и  были награждены билетами на ЭкспоЁлку, которая состоялась 30 декабря 2019 года на площадке Международного выставочного центра «Екатеринбург-Экспо» и творческими наборами. Каждый ребенок посетил новогодний спектакль «Ну, погоди и сказочная страна», аттракционы и получил новогодний подарок.  3. «На верном пути!» - социальную помощь (настольные игры, наборы для творчества, спортивный инвентарь) получили 250 воспитанников организаций социального обслуживания Свердловской области, специалистами проведено 307 индивидуальных консультаций, организовано 5 мастер – классов и 6 творческих занятий в 5 организациях социального обслуживания Свердловской области.  4. «Помощь рядом» - в мастер-классах, творческих занятиях,  консультациях по правовым вопросам,  в выступлениях специалистов  приняли участие 150 несовершеннолетних воспитанников организаций социального обслуживания, индивидуальные консультации получили 53 семьи, состоящие на учете в данных организациях.     </vt:lpstr>
      <vt:lpstr>Презентация PowerPoint</vt:lpstr>
      <vt:lpstr>Презентация PowerPoint</vt:lpstr>
      <vt:lpstr>       Мы сотрудничаем:   - с общеобразовательными учреждениями (№№ 7, 10, 22, 81, 100, 107,124, 174, 224 и др.) - со школами – интернатами (№№9, 10, 11, 12, 17, школа –интернат «Эверест») -с Кировградской воспитательной колонией (г. Кировград) - с учреждениями социального обслуживания г. Екатеринбурга и Свердловской области - с Территориальными комиссиями по делам несовершеннолетних и защите их прав г. Екатеринбурга и Свердловской области.  </vt:lpstr>
      <vt:lpstr>Основные направления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 период деятельности, специалистами Фонда подготовлено и издано более 37 брошюр и буклетов правовой тематики. </vt:lpstr>
      <vt:lpstr>Наши награды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Свердловской областной общественной организации Детский правозащитный фонд «ШАНС». Фонд ведет свою работу с 1994 г.</dc:title>
  <dc:creator>Оксана</dc:creator>
  <cp:lastModifiedBy>Оксана</cp:lastModifiedBy>
  <cp:revision>42</cp:revision>
  <dcterms:created xsi:type="dcterms:W3CDTF">2021-06-01T07:00:37Z</dcterms:created>
  <dcterms:modified xsi:type="dcterms:W3CDTF">2021-06-07T07:57:20Z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901321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