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b" ContentType="application/vnd.ms-excel.sheet.binary.macroEnabled.12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notesSlides/notesSlide4.xml" ContentType="application/vnd.openxmlformats-officedocument.presentationml.notesSlid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notesSlides/notesSlide5.xml" ContentType="application/vnd.openxmlformats-officedocument.presentationml.notesSlide+xml"/>
  <Override PartName="/ppt/tags/tag2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95" r:id="rId2"/>
    <p:sldId id="309" r:id="rId3"/>
    <p:sldId id="299" r:id="rId4"/>
    <p:sldId id="304" r:id="rId5"/>
    <p:sldId id="298" r:id="rId6"/>
    <p:sldId id="297" r:id="rId7"/>
    <p:sldId id="300" r:id="rId8"/>
    <p:sldId id="301" r:id="rId9"/>
    <p:sldId id="302" r:id="rId10"/>
    <p:sldId id="307" r:id="rId11"/>
  </p:sldIdLst>
  <p:sldSz cx="12192000" cy="6858000"/>
  <p:notesSz cx="6797675" cy="9926638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красов Александр Алексеевич" initials="НАА" lastIdx="19" clrIdx="0">
    <p:extLst>
      <p:ext uri="{19B8F6BF-5375-455C-9EA6-DF929625EA0E}">
        <p15:presenceInfo xmlns:p15="http://schemas.microsoft.com/office/powerpoint/2012/main" userId="S-1-5-21-3459247-3763285414-3421907777-37826" providerId="AD"/>
      </p:ext>
    </p:extLst>
  </p:cmAuthor>
  <p:cmAuthor id="2" name="Тушинская Виктория Юрьевна" initials="ТВЮ" lastIdx="1" clrIdx="1">
    <p:extLst>
      <p:ext uri="{19B8F6BF-5375-455C-9EA6-DF929625EA0E}">
        <p15:presenceInfo xmlns:p15="http://schemas.microsoft.com/office/powerpoint/2012/main" userId="Тушинская Виктория Юрье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131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183" autoAdjust="0"/>
  </p:normalViewPr>
  <p:slideViewPr>
    <p:cSldViewPr snapToGrid="0">
      <p:cViewPr varScale="1">
        <p:scale>
          <a:sx n="81" d="100"/>
          <a:sy n="81" d="100"/>
        </p:scale>
        <p:origin x="9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Excel1.xlsb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2.xlsb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_____Microsoft_Excel3.xlsb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4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Microsoft_Excel5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9252128841169936E-2"/>
          <c:y val="2.2491349480968859E-2"/>
          <c:w val="0.91595705294335428"/>
          <c:h val="0.95501730103806226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493323426070687E-4"/>
                  <c:y val="-5.406560771599051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-4.902004226838794E-3"/>
                  <c:y val="-5.4065335258698263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-2.7980411888256138E-3"/>
                  <c:y val="-5.4065335258698069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Sheet1!$A$1:$C$1</c:f>
              <c:numCache>
                <c:formatCode>#\ ##0;"-"#\ ##0</c:formatCode>
                <c:ptCount val="3"/>
                <c:pt idx="0">
                  <c:v>7</c:v>
                </c:pt>
                <c:pt idx="1">
                  <c:v>56</c:v>
                </c:pt>
                <c:pt idx="2">
                  <c:v>13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Sheet1!$A$2:$C$2</c:f>
              <c:numCache>
                <c:formatCode>#\ ##0;"-"#\ ##0</c:formatCode>
                <c:ptCount val="3"/>
                <c:pt idx="0">
                  <c:v>7</c:v>
                </c:pt>
                <c:pt idx="1">
                  <c:v>56</c:v>
                </c:pt>
                <c:pt idx="2">
                  <c:v>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93195048"/>
        <c:axId val="193196616"/>
      </c:barChart>
      <c:catAx>
        <c:axId val="193195048"/>
        <c:scaling>
          <c:orientation val="maxMin"/>
        </c:scaling>
        <c:delete val="0"/>
        <c:axPos val="l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196616"/>
        <c:crosses val="min"/>
        <c:auto val="0"/>
        <c:lblAlgn val="ctr"/>
        <c:lblOffset val="100"/>
        <c:noMultiLvlLbl val="0"/>
      </c:catAx>
      <c:valAx>
        <c:axId val="193196616"/>
        <c:scaling>
          <c:orientation val="minMax"/>
          <c:max val="56"/>
          <c:min val="0"/>
        </c:scaling>
        <c:delete val="1"/>
        <c:axPos val="t"/>
        <c:numFmt formatCode="#\ ##0;&quot;-&quot;#\ ##0" sourceLinked="1"/>
        <c:majorTickMark val="out"/>
        <c:minorTickMark val="none"/>
        <c:tickLblPos val="nextTo"/>
        <c:crossAx val="193195048"/>
        <c:crosses val="min"/>
        <c:crossBetween val="between"/>
      </c:valAx>
      <c:spPr>
        <a:noFill/>
        <a:ln>
          <a:noFill/>
        </a:ln>
        <a:effectLst/>
      </c:spPr>
    </c:plotArea>
    <c:plotVisOnly val="0"/>
    <c:dispBlanksAs val="gap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84171848501979"/>
          <c:y val="3.591160220994475E-2"/>
          <c:w val="0.75975127190503111"/>
          <c:h val="0.92817679558011046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C30C3E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C3CFE1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Lbls>
            <c:dLbl>
              <c:idx val="1"/>
              <c:layout>
                <c:manualLayout>
                  <c:x val="0"/>
                  <c:y val="-2.0718232044198894E-3"/>
                </c:manualLayout>
              </c:layout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2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Sheet1!$A$1:$A$2</c:f>
              <c:numCache>
                <c:formatCode>#\ ##0.0"%";"-"#\ ##0.0"%"</c:formatCode>
                <c:ptCount val="2"/>
                <c:pt idx="0" formatCode="General">
                  <c:v>12.12</c:v>
                </c:pt>
                <c:pt idx="1">
                  <c:v>87.88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1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416530985101248E-2"/>
          <c:y val="0.15986740395954616"/>
          <c:w val="0.95929549902152644"/>
          <c:h val="0.765159867695700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25689084895259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47078280044101434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3936052921719955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#\ ##0;"-"#\ ##0</c:formatCode>
                <c:ptCount val="4"/>
                <c:pt idx="0">
                  <c:v>2</c:v>
                </c:pt>
                <c:pt idx="1">
                  <c:v>10</c:v>
                </c:pt>
                <c:pt idx="2">
                  <c:v>8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4.851157662624035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1"/>
              <c:layout>
                <c:manualLayout>
                  <c:x val="0"/>
                  <c:y val="-0.39360529217199558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0.28004410143329656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#\ ##0;"-"#\ ##0</c:formatCode>
                <c:ptCount val="4"/>
                <c:pt idx="0">
                  <c:v>1</c:v>
                </c:pt>
                <c:pt idx="1">
                  <c:v>8</c:v>
                </c:pt>
                <c:pt idx="2">
                  <c:v>5</c:v>
                </c:pt>
                <c:pt idx="3">
                  <c:v>4</c:v>
                </c:pt>
              </c:numCache>
            </c:numRef>
          </c:val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1256890848952591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2"/>
              <c:layout>
                <c:manualLayout>
                  <c:x val="0"/>
                  <c:y val="-4.8511576626240352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none" anchor="ctr" anchorCtr="1"/>
                <a:lstStyle/>
                <a:p>
                  <a:pPr>
                    <a:defRPr sz="14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Sheet1!$A$3:$D$3</c:f>
              <c:numCache>
                <c:formatCode>General</c:formatCode>
                <c:ptCount val="4"/>
                <c:pt idx="0" formatCode="#\ ##0;&quot;-&quot;#\ ##0">
                  <c:v>2</c:v>
                </c:pt>
                <c:pt idx="1">
                  <c:v>0</c:v>
                </c:pt>
                <c:pt idx="2" formatCode="#\ ##0;&quot;-&quot;#\ ##0">
                  <c:v>1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93198184"/>
        <c:axId val="193197400"/>
      </c:barChart>
      <c:catAx>
        <c:axId val="193198184"/>
        <c:scaling>
          <c:orientation val="minMax"/>
        </c:scaling>
        <c:delete val="0"/>
        <c:axPos val="b"/>
        <c:majorGridlines>
          <c:spPr>
            <a:ln w="6350" cap="flat" cmpd="sng" algn="ctr">
              <a:noFill/>
              <a:prstDash val="solid"/>
              <a:round/>
            </a:ln>
            <a:effectLst/>
          </c:spPr>
        </c:majorGridlines>
        <c:majorTickMark val="none"/>
        <c:minorTickMark val="none"/>
        <c:tickLblPos val="none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3197400"/>
        <c:crosses val="min"/>
        <c:auto val="0"/>
        <c:lblAlgn val="ctr"/>
        <c:lblOffset val="100"/>
        <c:noMultiLvlLbl val="0"/>
      </c:catAx>
      <c:valAx>
        <c:axId val="193197400"/>
        <c:scaling>
          <c:orientation val="minMax"/>
          <c:max val="10"/>
          <c:min val="0"/>
        </c:scaling>
        <c:delete val="1"/>
        <c:axPos val="l"/>
        <c:numFmt formatCode="#\ ##0;&quot;-&quot;#\ ##0" sourceLinked="1"/>
        <c:majorTickMark val="out"/>
        <c:minorTickMark val="none"/>
        <c:tickLblPos val="nextTo"/>
        <c:crossAx val="193198184"/>
        <c:crosses val="min"/>
        <c:crossBetween val="between"/>
      </c:valAx>
      <c:spPr>
        <a:noFill/>
        <a:ln>
          <a:noFill/>
        </a:ln>
        <a:effectLst/>
      </c:spPr>
    </c:plotArea>
    <c:plotVisOnly val="0"/>
    <c:dispBlanksAs val="gap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2484725050916502E-2"/>
          <c:y val="2.9799426934097421E-2"/>
          <c:w val="0.83553971486761713"/>
          <c:h val="0.94040114613180514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1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 w="9525" algn="ctr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0916496945009439E-3"/>
                  <c:y val="9.7423025954565309E-3"/>
                </c:manualLayout>
              </c:layout>
              <c:tx>
                <c:rich>
                  <a:bodyPr wrap="none"/>
                  <a:lstStyle/>
                  <a:p>
                    <a:pPr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CE45E22-2501-4FF9-AEB6-40E31F559B18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1201629327902316E-2"/>
                  <c:y val="-2.2922640240532499E-3"/>
                </c:manualLayout>
              </c:layout>
              <c:tx>
                <c:rich>
                  <a:bodyPr wrap="none"/>
                  <a:lstStyle/>
                  <a:p>
                    <a:pPr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4B49320-AD59-4AF6-95F6-52CCADE1C188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1283095723014261E-3"/>
                  <c:y val="5.7306600601331244E-3"/>
                </c:manualLayout>
              </c:layout>
              <c:tx>
                <c:rich>
                  <a:bodyPr wrap="none"/>
                  <a:lstStyle/>
                  <a:p>
                    <a:pPr>
                      <a:defRPr sz="14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267CE25-213A-4DD1-920B-CBCF96271868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14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[ЗНАЧЕНИЕ]</a:t>
                    </a:fld>
                    <a:endParaRPr lang="ru-RU"/>
                  </a:p>
                </c:rich>
              </c:tx>
              <c:numFmt formatCode="#,##0.0&quot;%&quot;;&quot;-&quot;#,##0.0&quot;%&quot;" sourceLinked="0"/>
              <c:spPr>
                <a:noFill/>
                <a:ln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val>
            <c:numRef>
              <c:f>Sheet1!$A$1:$A$3</c:f>
              <c:numCache>
                <c:formatCode>#\ ##0.0"%";"-"#\ ##0.0"%"</c:formatCode>
                <c:ptCount val="3"/>
                <c:pt idx="0">
                  <c:v>18.2</c:v>
                </c:pt>
                <c:pt idx="1">
                  <c:v>55.8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292983039574328E-2"/>
          <c:y val="2.9850746268656716E-2"/>
          <c:w val="0.9245094778849352"/>
          <c:h val="0.940298507462686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364D6E"/>
            </a:solid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.48154306617891585"/>
                  <c:y val="1.7221584385763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0.39208513468573331"/>
                  <c:y val="1.7221584385763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0.49185234452943133"/>
                  <c:y val="1.7221584385763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Sheet1!$A$1:$D$1</c:f>
              <c:numCache>
                <c:formatCode>#\ ##0;"-"#\ ##0</c:formatCode>
                <c:ptCount val="4"/>
                <c:pt idx="0">
                  <c:v>86</c:v>
                </c:pt>
                <c:pt idx="1">
                  <c:v>69</c:v>
                </c:pt>
                <c:pt idx="2">
                  <c:v>88</c:v>
                </c:pt>
                <c:pt idx="3">
                  <c:v>77</c:v>
                </c:pt>
              </c:numCache>
            </c:numRef>
          </c:val>
        </c:ser>
        <c:ser>
          <c:idx val="1"/>
          <c:order val="1"/>
          <c:spPr>
            <a:pattFill prst="wdDnDiag">
              <a:fgClr>
                <a:schemeClr val="tx1"/>
              </a:fgClr>
              <a:bgClr>
                <a:schemeClr val="bg1"/>
              </a:bgClr>
            </a:pattFill>
            <a:ln w="9525" algn="ctr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3.4918523445294315E-2"/>
                  <c:y val="1.7221584385763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1"/>
              <c:layout>
                <c:manualLayout>
                  <c:x val="4.5560359161955437E-2"/>
                  <c:y val="1.7221584385763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dLbl>
              <c:idx val="2"/>
              <c:layout>
                <c:manualLayout>
                  <c:x val="3.4918523445294315E-2"/>
                  <c:y val="1.7221584385763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Sheet1!$A$2:$D$2</c:f>
              <c:numCache>
                <c:formatCode>#\ ##0;"-"#\ ##0</c:formatCode>
                <c:ptCount val="4"/>
                <c:pt idx="0">
                  <c:v>4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97357584"/>
        <c:axId val="197354840"/>
      </c:barChart>
      <c:catAx>
        <c:axId val="197357584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97354840"/>
        <c:crosses val="min"/>
        <c:auto val="0"/>
        <c:lblAlgn val="ctr"/>
        <c:lblOffset val="100"/>
        <c:noMultiLvlLbl val="0"/>
      </c:catAx>
      <c:valAx>
        <c:axId val="197354840"/>
        <c:scaling>
          <c:orientation val="minMax"/>
          <c:max val="88"/>
          <c:min val="0"/>
        </c:scaling>
        <c:delete val="1"/>
        <c:axPos val="t"/>
        <c:numFmt formatCode="#\ ##0;&quot;-&quot;#\ ##0" sourceLinked="1"/>
        <c:majorTickMark val="out"/>
        <c:minorTickMark val="none"/>
        <c:tickLblPos val="nextTo"/>
        <c:crossAx val="197357584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0BC73-9AB8-4B5A-B3CF-82C7A6B58112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39838"/>
            <a:ext cx="5956300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7365"/>
            <a:ext cx="5438775" cy="390904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630"/>
            <a:ext cx="2946400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7F26F-F092-4275-B88C-F46CBA9596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59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7F26F-F092-4275-B88C-F46CBA95960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015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7F26F-F092-4275-B88C-F46CBA95960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929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7F26F-F092-4275-B88C-F46CBA95960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033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7F26F-F092-4275-B88C-F46CBA95960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524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7F26F-F092-4275-B88C-F46CBA95960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43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76F3E-310F-4C7F-BDD4-303000B6DB1F}" type="datetime1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BF15-B828-476D-A17A-9296DAC8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95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45AC4-BE6C-45FC-ABA7-1CA13F617756}" type="datetime1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BF15-B828-476D-A17A-9296DAC8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9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0EB54-6906-4454-83BA-EAD1D698BB9C}" type="datetime1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BF15-B828-476D-A17A-9296DAC8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466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82A4A-7A77-45B5-9DF7-52AA0AA86966}" type="datetime1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BF15-B828-476D-A17A-9296DAC8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981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09514-289F-4CFC-8203-2DEBC5A84D4D}" type="datetime1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BF15-B828-476D-A17A-9296DAC8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7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A2AFA-3DF6-4D8A-99C2-AF14841B5182}" type="datetime1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BF15-B828-476D-A17A-9296DAC8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649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F57D8-E977-4B56-BE32-1612EE5DC168}" type="datetime1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BF15-B828-476D-A17A-9296DAC8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992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3C137-44F0-4FFD-9198-71CCE78A1969}" type="datetime1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BF15-B828-476D-A17A-9296DAC8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4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0933E-6366-43CC-9698-0DBD16C2DCFC}" type="datetime1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BF15-B828-476D-A17A-9296DAC8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959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A3D57-295F-4F77-AADF-1C6545E128A5}" type="datetime1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BF15-B828-476D-A17A-9296DAC8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629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F167A-22DD-408C-9C8B-37314DC68416}" type="datetime1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BF15-B828-476D-A17A-9296DAC8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63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39613260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1" name="Слайд think-cell" r:id="rId15" imgW="347" imgH="348" progId="TCLayout.ActiveDocument.1">
                  <p:embed/>
                </p:oleObj>
              </mc:Choice>
              <mc:Fallback>
                <p:oleObj name="Слайд think-cell" r:id="rId15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A1991B-B827-4924-8BF9-DFF12BE9B28A}" type="datetime1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0BF15-B828-476D-A17A-9296DAC8F7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9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22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tags" Target="../tags/tag20.xml"/><Relationship Id="rId26" Type="http://schemas.openxmlformats.org/officeDocument/2006/relationships/tags" Target="../tags/tag28.xml"/><Relationship Id="rId3" Type="http://schemas.openxmlformats.org/officeDocument/2006/relationships/tags" Target="../tags/tag5.xml"/><Relationship Id="rId21" Type="http://schemas.openxmlformats.org/officeDocument/2006/relationships/tags" Target="../tags/tag23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5" Type="http://schemas.openxmlformats.org/officeDocument/2006/relationships/tags" Target="../tags/tag27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tags" Target="../tags/tag22.xml"/><Relationship Id="rId29" Type="http://schemas.openxmlformats.org/officeDocument/2006/relationships/oleObject" Target="../embeddings/oleObject3.bin"/><Relationship Id="rId1" Type="http://schemas.openxmlformats.org/officeDocument/2006/relationships/vmlDrawing" Target="../drawings/vmlDrawing3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tags" Target="../tags/tag26.xml"/><Relationship Id="rId32" Type="http://schemas.openxmlformats.org/officeDocument/2006/relationships/image" Target="../media/image4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tags" Target="../tags/tag25.xml"/><Relationship Id="rId28" Type="http://schemas.openxmlformats.org/officeDocument/2006/relationships/notesSlide" Target="../notesSlides/notesSlide1.xml"/><Relationship Id="rId10" Type="http://schemas.openxmlformats.org/officeDocument/2006/relationships/tags" Target="../tags/tag12.xml"/><Relationship Id="rId19" Type="http://schemas.openxmlformats.org/officeDocument/2006/relationships/tags" Target="../tags/tag21.xml"/><Relationship Id="rId31" Type="http://schemas.openxmlformats.org/officeDocument/2006/relationships/chart" Target="../charts/chart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tags" Target="../tags/tag24.xml"/><Relationship Id="rId27" Type="http://schemas.openxmlformats.org/officeDocument/2006/relationships/slideLayout" Target="../slideLayouts/slideLayout9.xml"/><Relationship Id="rId30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0.xml"/><Relationship Id="rId21" Type="http://schemas.openxmlformats.org/officeDocument/2006/relationships/image" Target="../media/image5.png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image" Target="../media/image1.emf"/><Relationship Id="rId1" Type="http://schemas.openxmlformats.org/officeDocument/2006/relationships/vmlDrawing" Target="../drawings/vmlDrawing4.v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image" Target="../media/image8.png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image" Target="../media/image7.png"/><Relationship Id="rId10" Type="http://schemas.openxmlformats.org/officeDocument/2006/relationships/tags" Target="../tags/tag37.xml"/><Relationship Id="rId19" Type="http://schemas.openxmlformats.org/officeDocument/2006/relationships/oleObject" Target="../embeddings/oleObject4.bin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tags" Target="../tags/tag56.xml"/><Relationship Id="rId18" Type="http://schemas.openxmlformats.org/officeDocument/2006/relationships/tags" Target="../tags/tag61.xml"/><Relationship Id="rId26" Type="http://schemas.openxmlformats.org/officeDocument/2006/relationships/tags" Target="../tags/tag69.xml"/><Relationship Id="rId39" Type="http://schemas.openxmlformats.org/officeDocument/2006/relationships/image" Target="../media/image9.png"/><Relationship Id="rId3" Type="http://schemas.openxmlformats.org/officeDocument/2006/relationships/tags" Target="../tags/tag46.xml"/><Relationship Id="rId21" Type="http://schemas.openxmlformats.org/officeDocument/2006/relationships/tags" Target="../tags/tag64.xml"/><Relationship Id="rId34" Type="http://schemas.openxmlformats.org/officeDocument/2006/relationships/notesSlide" Target="../notesSlides/notesSlide2.xml"/><Relationship Id="rId7" Type="http://schemas.openxmlformats.org/officeDocument/2006/relationships/tags" Target="../tags/tag50.xml"/><Relationship Id="rId12" Type="http://schemas.openxmlformats.org/officeDocument/2006/relationships/tags" Target="../tags/tag55.xml"/><Relationship Id="rId17" Type="http://schemas.openxmlformats.org/officeDocument/2006/relationships/tags" Target="../tags/tag60.xml"/><Relationship Id="rId25" Type="http://schemas.openxmlformats.org/officeDocument/2006/relationships/tags" Target="../tags/tag68.xml"/><Relationship Id="rId33" Type="http://schemas.openxmlformats.org/officeDocument/2006/relationships/slideLayout" Target="../slideLayouts/slideLayout2.xml"/><Relationship Id="rId38" Type="http://schemas.openxmlformats.org/officeDocument/2006/relationships/chart" Target="../charts/chart3.xml"/><Relationship Id="rId2" Type="http://schemas.openxmlformats.org/officeDocument/2006/relationships/tags" Target="../tags/tag45.xml"/><Relationship Id="rId16" Type="http://schemas.openxmlformats.org/officeDocument/2006/relationships/tags" Target="../tags/tag59.xml"/><Relationship Id="rId20" Type="http://schemas.openxmlformats.org/officeDocument/2006/relationships/tags" Target="../tags/tag63.xml"/><Relationship Id="rId29" Type="http://schemas.openxmlformats.org/officeDocument/2006/relationships/tags" Target="../tags/tag72.xml"/><Relationship Id="rId1" Type="http://schemas.openxmlformats.org/officeDocument/2006/relationships/vmlDrawing" Target="../drawings/vmlDrawing5.v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24" Type="http://schemas.openxmlformats.org/officeDocument/2006/relationships/tags" Target="../tags/tag67.xml"/><Relationship Id="rId32" Type="http://schemas.openxmlformats.org/officeDocument/2006/relationships/tags" Target="../tags/tag75.xml"/><Relationship Id="rId37" Type="http://schemas.openxmlformats.org/officeDocument/2006/relationships/image" Target="../media/image1.emf"/><Relationship Id="rId5" Type="http://schemas.openxmlformats.org/officeDocument/2006/relationships/tags" Target="../tags/tag48.xml"/><Relationship Id="rId15" Type="http://schemas.openxmlformats.org/officeDocument/2006/relationships/tags" Target="../tags/tag58.xml"/><Relationship Id="rId23" Type="http://schemas.openxmlformats.org/officeDocument/2006/relationships/tags" Target="../tags/tag66.xml"/><Relationship Id="rId28" Type="http://schemas.openxmlformats.org/officeDocument/2006/relationships/tags" Target="../tags/tag71.xml"/><Relationship Id="rId36" Type="http://schemas.openxmlformats.org/officeDocument/2006/relationships/oleObject" Target="../embeddings/oleObject5.bin"/><Relationship Id="rId10" Type="http://schemas.openxmlformats.org/officeDocument/2006/relationships/tags" Target="../tags/tag53.xml"/><Relationship Id="rId19" Type="http://schemas.openxmlformats.org/officeDocument/2006/relationships/tags" Target="../tags/tag62.xml"/><Relationship Id="rId31" Type="http://schemas.openxmlformats.org/officeDocument/2006/relationships/tags" Target="../tags/tag74.xml"/><Relationship Id="rId4" Type="http://schemas.openxmlformats.org/officeDocument/2006/relationships/tags" Target="../tags/tag47.xml"/><Relationship Id="rId9" Type="http://schemas.openxmlformats.org/officeDocument/2006/relationships/tags" Target="../tags/tag52.xml"/><Relationship Id="rId14" Type="http://schemas.openxmlformats.org/officeDocument/2006/relationships/tags" Target="../tags/tag57.xml"/><Relationship Id="rId22" Type="http://schemas.openxmlformats.org/officeDocument/2006/relationships/tags" Target="../tags/tag65.xml"/><Relationship Id="rId27" Type="http://schemas.openxmlformats.org/officeDocument/2006/relationships/tags" Target="../tags/tag70.xml"/><Relationship Id="rId30" Type="http://schemas.openxmlformats.org/officeDocument/2006/relationships/tags" Target="../tags/tag73.xml"/><Relationship Id="rId35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tags" Target="../tags/tag100.xml"/><Relationship Id="rId39" Type="http://schemas.openxmlformats.org/officeDocument/2006/relationships/oleObject" Target="../embeddings/oleObject6.bin"/><Relationship Id="rId3" Type="http://schemas.openxmlformats.org/officeDocument/2006/relationships/tags" Target="../tags/tag77.xml"/><Relationship Id="rId21" Type="http://schemas.openxmlformats.org/officeDocument/2006/relationships/tags" Target="../tags/tag95.xml"/><Relationship Id="rId34" Type="http://schemas.openxmlformats.org/officeDocument/2006/relationships/tags" Target="../tags/tag108.xml"/><Relationship Id="rId42" Type="http://schemas.openxmlformats.org/officeDocument/2006/relationships/chart" Target="../charts/chart5.xml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tags" Target="../tags/tag107.xml"/><Relationship Id="rId38" Type="http://schemas.openxmlformats.org/officeDocument/2006/relationships/notesSlide" Target="../notesSlides/notesSlide3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tags" Target="../tags/tag94.xml"/><Relationship Id="rId29" Type="http://schemas.openxmlformats.org/officeDocument/2006/relationships/tags" Target="../tags/tag103.xml"/><Relationship Id="rId41" Type="http://schemas.openxmlformats.org/officeDocument/2006/relationships/chart" Target="../charts/chart4.xml"/><Relationship Id="rId1" Type="http://schemas.openxmlformats.org/officeDocument/2006/relationships/vmlDrawing" Target="../drawings/vmlDrawing6.v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tags" Target="../tags/tag106.xml"/><Relationship Id="rId37" Type="http://schemas.openxmlformats.org/officeDocument/2006/relationships/slideLayout" Target="../slideLayouts/slideLayout2.xml"/><Relationship Id="rId40" Type="http://schemas.openxmlformats.org/officeDocument/2006/relationships/image" Target="../media/image1.emf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tags" Target="../tags/tag110.xml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tags" Target="../tags/tag105.xml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tags" Target="../tags/tag104.xml"/><Relationship Id="rId35" Type="http://schemas.openxmlformats.org/officeDocument/2006/relationships/tags" Target="../tags/tag10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tags" Target="../tags/tag12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2.xml"/><Relationship Id="rId21" Type="http://schemas.openxmlformats.org/officeDocument/2006/relationships/image" Target="../media/image10.png"/><Relationship Id="rId7" Type="http://schemas.openxmlformats.org/officeDocument/2006/relationships/tags" Target="../tags/tag116.xml"/><Relationship Id="rId12" Type="http://schemas.openxmlformats.org/officeDocument/2006/relationships/tags" Target="../tags/tag121.xml"/><Relationship Id="rId17" Type="http://schemas.openxmlformats.org/officeDocument/2006/relationships/tags" Target="../tags/tag126.xml"/><Relationship Id="rId25" Type="http://schemas.openxmlformats.org/officeDocument/2006/relationships/image" Target="../media/image14.png"/><Relationship Id="rId2" Type="http://schemas.openxmlformats.org/officeDocument/2006/relationships/tags" Target="../tags/tag111.xml"/><Relationship Id="rId16" Type="http://schemas.openxmlformats.org/officeDocument/2006/relationships/tags" Target="../tags/tag125.xml"/><Relationship Id="rId20" Type="http://schemas.openxmlformats.org/officeDocument/2006/relationships/image" Target="../media/image1.emf"/><Relationship Id="rId1" Type="http://schemas.openxmlformats.org/officeDocument/2006/relationships/vmlDrawing" Target="../drawings/vmlDrawing7.vml"/><Relationship Id="rId6" Type="http://schemas.openxmlformats.org/officeDocument/2006/relationships/tags" Target="../tags/tag115.xml"/><Relationship Id="rId11" Type="http://schemas.openxmlformats.org/officeDocument/2006/relationships/tags" Target="../tags/tag120.xml"/><Relationship Id="rId24" Type="http://schemas.openxmlformats.org/officeDocument/2006/relationships/image" Target="../media/image13.png"/><Relationship Id="rId5" Type="http://schemas.openxmlformats.org/officeDocument/2006/relationships/tags" Target="../tags/tag114.xml"/><Relationship Id="rId15" Type="http://schemas.openxmlformats.org/officeDocument/2006/relationships/tags" Target="../tags/tag124.xml"/><Relationship Id="rId23" Type="http://schemas.openxmlformats.org/officeDocument/2006/relationships/image" Target="../media/image12.png"/><Relationship Id="rId10" Type="http://schemas.openxmlformats.org/officeDocument/2006/relationships/tags" Target="../tags/tag119.xml"/><Relationship Id="rId19" Type="http://schemas.openxmlformats.org/officeDocument/2006/relationships/oleObject" Target="../embeddings/oleObject7.bin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tags" Target="../tags/tag123.xml"/><Relationship Id="rId2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38.xml"/><Relationship Id="rId18" Type="http://schemas.openxmlformats.org/officeDocument/2006/relationships/tags" Target="../tags/tag143.xml"/><Relationship Id="rId26" Type="http://schemas.openxmlformats.org/officeDocument/2006/relationships/tags" Target="../tags/tag151.xml"/><Relationship Id="rId39" Type="http://schemas.openxmlformats.org/officeDocument/2006/relationships/tags" Target="../tags/tag164.xml"/><Relationship Id="rId21" Type="http://schemas.openxmlformats.org/officeDocument/2006/relationships/tags" Target="../tags/tag146.xml"/><Relationship Id="rId34" Type="http://schemas.openxmlformats.org/officeDocument/2006/relationships/tags" Target="../tags/tag159.xml"/><Relationship Id="rId42" Type="http://schemas.openxmlformats.org/officeDocument/2006/relationships/tags" Target="../tags/tag167.xml"/><Relationship Id="rId47" Type="http://schemas.openxmlformats.org/officeDocument/2006/relationships/tags" Target="../tags/tag172.xml"/><Relationship Id="rId50" Type="http://schemas.openxmlformats.org/officeDocument/2006/relationships/tags" Target="../tags/tag175.xml"/><Relationship Id="rId55" Type="http://schemas.openxmlformats.org/officeDocument/2006/relationships/tags" Target="../tags/tag180.xml"/><Relationship Id="rId63" Type="http://schemas.openxmlformats.org/officeDocument/2006/relationships/tags" Target="../tags/tag188.xml"/><Relationship Id="rId68" Type="http://schemas.openxmlformats.org/officeDocument/2006/relationships/tags" Target="../tags/tag193.xml"/><Relationship Id="rId7" Type="http://schemas.openxmlformats.org/officeDocument/2006/relationships/tags" Target="../tags/tag132.xml"/><Relationship Id="rId71" Type="http://schemas.openxmlformats.org/officeDocument/2006/relationships/oleObject" Target="../embeddings/oleObject8.bin"/><Relationship Id="rId2" Type="http://schemas.openxmlformats.org/officeDocument/2006/relationships/tags" Target="../tags/tag127.xml"/><Relationship Id="rId16" Type="http://schemas.openxmlformats.org/officeDocument/2006/relationships/tags" Target="../tags/tag141.xml"/><Relationship Id="rId29" Type="http://schemas.openxmlformats.org/officeDocument/2006/relationships/tags" Target="../tags/tag154.xml"/><Relationship Id="rId1" Type="http://schemas.openxmlformats.org/officeDocument/2006/relationships/vmlDrawing" Target="../drawings/vmlDrawing8.vml"/><Relationship Id="rId6" Type="http://schemas.openxmlformats.org/officeDocument/2006/relationships/tags" Target="../tags/tag131.xml"/><Relationship Id="rId11" Type="http://schemas.openxmlformats.org/officeDocument/2006/relationships/tags" Target="../tags/tag136.xml"/><Relationship Id="rId24" Type="http://schemas.openxmlformats.org/officeDocument/2006/relationships/tags" Target="../tags/tag149.xml"/><Relationship Id="rId32" Type="http://schemas.openxmlformats.org/officeDocument/2006/relationships/tags" Target="../tags/tag157.xml"/><Relationship Id="rId37" Type="http://schemas.openxmlformats.org/officeDocument/2006/relationships/tags" Target="../tags/tag162.xml"/><Relationship Id="rId40" Type="http://schemas.openxmlformats.org/officeDocument/2006/relationships/tags" Target="../tags/tag165.xml"/><Relationship Id="rId45" Type="http://schemas.openxmlformats.org/officeDocument/2006/relationships/tags" Target="../tags/tag170.xml"/><Relationship Id="rId53" Type="http://schemas.openxmlformats.org/officeDocument/2006/relationships/tags" Target="../tags/tag178.xml"/><Relationship Id="rId58" Type="http://schemas.openxmlformats.org/officeDocument/2006/relationships/tags" Target="../tags/tag183.xml"/><Relationship Id="rId66" Type="http://schemas.openxmlformats.org/officeDocument/2006/relationships/tags" Target="../tags/tag191.xml"/><Relationship Id="rId5" Type="http://schemas.openxmlformats.org/officeDocument/2006/relationships/tags" Target="../tags/tag130.xml"/><Relationship Id="rId15" Type="http://schemas.openxmlformats.org/officeDocument/2006/relationships/tags" Target="../tags/tag140.xml"/><Relationship Id="rId23" Type="http://schemas.openxmlformats.org/officeDocument/2006/relationships/tags" Target="../tags/tag148.xml"/><Relationship Id="rId28" Type="http://schemas.openxmlformats.org/officeDocument/2006/relationships/tags" Target="../tags/tag153.xml"/><Relationship Id="rId36" Type="http://schemas.openxmlformats.org/officeDocument/2006/relationships/tags" Target="../tags/tag161.xml"/><Relationship Id="rId49" Type="http://schemas.openxmlformats.org/officeDocument/2006/relationships/tags" Target="../tags/tag174.xml"/><Relationship Id="rId57" Type="http://schemas.openxmlformats.org/officeDocument/2006/relationships/tags" Target="../tags/tag182.xml"/><Relationship Id="rId61" Type="http://schemas.openxmlformats.org/officeDocument/2006/relationships/tags" Target="../tags/tag186.xml"/><Relationship Id="rId10" Type="http://schemas.openxmlformats.org/officeDocument/2006/relationships/tags" Target="../tags/tag135.xml"/><Relationship Id="rId19" Type="http://schemas.openxmlformats.org/officeDocument/2006/relationships/tags" Target="../tags/tag144.xml"/><Relationship Id="rId31" Type="http://schemas.openxmlformats.org/officeDocument/2006/relationships/tags" Target="../tags/tag156.xml"/><Relationship Id="rId44" Type="http://schemas.openxmlformats.org/officeDocument/2006/relationships/tags" Target="../tags/tag169.xml"/><Relationship Id="rId52" Type="http://schemas.openxmlformats.org/officeDocument/2006/relationships/tags" Target="../tags/tag177.xml"/><Relationship Id="rId60" Type="http://schemas.openxmlformats.org/officeDocument/2006/relationships/tags" Target="../tags/tag185.xml"/><Relationship Id="rId65" Type="http://schemas.openxmlformats.org/officeDocument/2006/relationships/tags" Target="../tags/tag190.xml"/><Relationship Id="rId4" Type="http://schemas.openxmlformats.org/officeDocument/2006/relationships/tags" Target="../tags/tag129.xml"/><Relationship Id="rId9" Type="http://schemas.openxmlformats.org/officeDocument/2006/relationships/tags" Target="../tags/tag134.xml"/><Relationship Id="rId14" Type="http://schemas.openxmlformats.org/officeDocument/2006/relationships/tags" Target="../tags/tag139.xml"/><Relationship Id="rId22" Type="http://schemas.openxmlformats.org/officeDocument/2006/relationships/tags" Target="../tags/tag147.xml"/><Relationship Id="rId27" Type="http://schemas.openxmlformats.org/officeDocument/2006/relationships/tags" Target="../tags/tag152.xml"/><Relationship Id="rId30" Type="http://schemas.openxmlformats.org/officeDocument/2006/relationships/tags" Target="../tags/tag155.xml"/><Relationship Id="rId35" Type="http://schemas.openxmlformats.org/officeDocument/2006/relationships/tags" Target="../tags/tag160.xml"/><Relationship Id="rId43" Type="http://schemas.openxmlformats.org/officeDocument/2006/relationships/tags" Target="../tags/tag168.xml"/><Relationship Id="rId48" Type="http://schemas.openxmlformats.org/officeDocument/2006/relationships/tags" Target="../tags/tag173.xml"/><Relationship Id="rId56" Type="http://schemas.openxmlformats.org/officeDocument/2006/relationships/tags" Target="../tags/tag181.xml"/><Relationship Id="rId64" Type="http://schemas.openxmlformats.org/officeDocument/2006/relationships/tags" Target="../tags/tag189.xml"/><Relationship Id="rId69" Type="http://schemas.openxmlformats.org/officeDocument/2006/relationships/slideLayout" Target="../slideLayouts/slideLayout2.xml"/><Relationship Id="rId8" Type="http://schemas.openxmlformats.org/officeDocument/2006/relationships/tags" Target="../tags/tag133.xml"/><Relationship Id="rId51" Type="http://schemas.openxmlformats.org/officeDocument/2006/relationships/tags" Target="../tags/tag176.xml"/><Relationship Id="rId72" Type="http://schemas.openxmlformats.org/officeDocument/2006/relationships/image" Target="../media/image1.emf"/><Relationship Id="rId3" Type="http://schemas.openxmlformats.org/officeDocument/2006/relationships/tags" Target="../tags/tag128.xml"/><Relationship Id="rId12" Type="http://schemas.openxmlformats.org/officeDocument/2006/relationships/tags" Target="../tags/tag137.xml"/><Relationship Id="rId17" Type="http://schemas.openxmlformats.org/officeDocument/2006/relationships/tags" Target="../tags/tag142.xml"/><Relationship Id="rId25" Type="http://schemas.openxmlformats.org/officeDocument/2006/relationships/tags" Target="../tags/tag150.xml"/><Relationship Id="rId33" Type="http://schemas.openxmlformats.org/officeDocument/2006/relationships/tags" Target="../tags/tag158.xml"/><Relationship Id="rId38" Type="http://schemas.openxmlformats.org/officeDocument/2006/relationships/tags" Target="../tags/tag163.xml"/><Relationship Id="rId46" Type="http://schemas.openxmlformats.org/officeDocument/2006/relationships/tags" Target="../tags/tag171.xml"/><Relationship Id="rId59" Type="http://schemas.openxmlformats.org/officeDocument/2006/relationships/tags" Target="../tags/tag184.xml"/><Relationship Id="rId67" Type="http://schemas.openxmlformats.org/officeDocument/2006/relationships/tags" Target="../tags/tag192.xml"/><Relationship Id="rId20" Type="http://schemas.openxmlformats.org/officeDocument/2006/relationships/tags" Target="../tags/tag145.xml"/><Relationship Id="rId41" Type="http://schemas.openxmlformats.org/officeDocument/2006/relationships/tags" Target="../tags/tag166.xml"/><Relationship Id="rId54" Type="http://schemas.openxmlformats.org/officeDocument/2006/relationships/tags" Target="../tags/tag179.xml"/><Relationship Id="rId62" Type="http://schemas.openxmlformats.org/officeDocument/2006/relationships/tags" Target="../tags/tag187.xml"/><Relationship Id="rId70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201.xml"/><Relationship Id="rId13" Type="http://schemas.openxmlformats.org/officeDocument/2006/relationships/tags" Target="../tags/tag206.xml"/><Relationship Id="rId18" Type="http://schemas.openxmlformats.org/officeDocument/2006/relationships/image" Target="../media/image15.png"/><Relationship Id="rId3" Type="http://schemas.openxmlformats.org/officeDocument/2006/relationships/tags" Target="../tags/tag196.xml"/><Relationship Id="rId7" Type="http://schemas.openxmlformats.org/officeDocument/2006/relationships/tags" Target="../tags/tag200.xml"/><Relationship Id="rId12" Type="http://schemas.openxmlformats.org/officeDocument/2006/relationships/tags" Target="../tags/tag205.xml"/><Relationship Id="rId17" Type="http://schemas.openxmlformats.org/officeDocument/2006/relationships/hyperlink" Target="https://vk.com/economy_so?z=video-204681318_456239033/69a2b551ac6406be90/pl_wall_-204681318" TargetMode="External"/><Relationship Id="rId2" Type="http://schemas.openxmlformats.org/officeDocument/2006/relationships/tags" Target="../tags/tag195.xml"/><Relationship Id="rId16" Type="http://schemas.openxmlformats.org/officeDocument/2006/relationships/slideLayout" Target="../slideLayouts/slideLayout2.xml"/><Relationship Id="rId1" Type="http://schemas.openxmlformats.org/officeDocument/2006/relationships/tags" Target="../tags/tag194.xml"/><Relationship Id="rId6" Type="http://schemas.openxmlformats.org/officeDocument/2006/relationships/tags" Target="../tags/tag199.xml"/><Relationship Id="rId11" Type="http://schemas.openxmlformats.org/officeDocument/2006/relationships/tags" Target="../tags/tag204.xml"/><Relationship Id="rId5" Type="http://schemas.openxmlformats.org/officeDocument/2006/relationships/tags" Target="../tags/tag198.xml"/><Relationship Id="rId15" Type="http://schemas.openxmlformats.org/officeDocument/2006/relationships/tags" Target="../tags/tag208.xml"/><Relationship Id="rId10" Type="http://schemas.openxmlformats.org/officeDocument/2006/relationships/tags" Target="../tags/tag203.xml"/><Relationship Id="rId4" Type="http://schemas.openxmlformats.org/officeDocument/2006/relationships/tags" Target="../tags/tag197.xml"/><Relationship Id="rId9" Type="http://schemas.openxmlformats.org/officeDocument/2006/relationships/tags" Target="../tags/tag202.xml"/><Relationship Id="rId14" Type="http://schemas.openxmlformats.org/officeDocument/2006/relationships/tags" Target="../tags/tag20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215.xml"/><Relationship Id="rId13" Type="http://schemas.openxmlformats.org/officeDocument/2006/relationships/tags" Target="../tags/tag22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10.xml"/><Relationship Id="rId21" Type="http://schemas.openxmlformats.org/officeDocument/2006/relationships/image" Target="../media/image1.emf"/><Relationship Id="rId7" Type="http://schemas.openxmlformats.org/officeDocument/2006/relationships/tags" Target="../tags/tag214.xml"/><Relationship Id="rId12" Type="http://schemas.openxmlformats.org/officeDocument/2006/relationships/tags" Target="../tags/tag219.xml"/><Relationship Id="rId17" Type="http://schemas.openxmlformats.org/officeDocument/2006/relationships/tags" Target="../tags/tag224.xml"/><Relationship Id="rId25" Type="http://schemas.openxmlformats.org/officeDocument/2006/relationships/image" Target="../media/image19.png"/><Relationship Id="rId2" Type="http://schemas.openxmlformats.org/officeDocument/2006/relationships/tags" Target="../tags/tag209.xml"/><Relationship Id="rId16" Type="http://schemas.openxmlformats.org/officeDocument/2006/relationships/tags" Target="../tags/tag223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6" Type="http://schemas.openxmlformats.org/officeDocument/2006/relationships/tags" Target="../tags/tag213.xml"/><Relationship Id="rId11" Type="http://schemas.openxmlformats.org/officeDocument/2006/relationships/tags" Target="../tags/tag218.xml"/><Relationship Id="rId24" Type="http://schemas.openxmlformats.org/officeDocument/2006/relationships/image" Target="../media/image18.png"/><Relationship Id="rId5" Type="http://schemas.openxmlformats.org/officeDocument/2006/relationships/tags" Target="../tags/tag212.xml"/><Relationship Id="rId15" Type="http://schemas.openxmlformats.org/officeDocument/2006/relationships/tags" Target="../tags/tag222.xml"/><Relationship Id="rId23" Type="http://schemas.openxmlformats.org/officeDocument/2006/relationships/image" Target="../media/image17.png"/><Relationship Id="rId10" Type="http://schemas.openxmlformats.org/officeDocument/2006/relationships/tags" Target="../tags/tag217.xml"/><Relationship Id="rId19" Type="http://schemas.openxmlformats.org/officeDocument/2006/relationships/notesSlide" Target="../notesSlides/notesSlide5.xml"/><Relationship Id="rId4" Type="http://schemas.openxmlformats.org/officeDocument/2006/relationships/tags" Target="../tags/tag211.xml"/><Relationship Id="rId9" Type="http://schemas.openxmlformats.org/officeDocument/2006/relationships/tags" Target="../tags/tag216.xml"/><Relationship Id="rId14" Type="http://schemas.openxmlformats.org/officeDocument/2006/relationships/tags" Target="../tags/tag221.xml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3230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9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5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506485" y="3141603"/>
            <a:ext cx="11179031" cy="2397288"/>
            <a:chOff x="506485" y="2719517"/>
            <a:chExt cx="11179031" cy="2397288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540347" y="3006914"/>
              <a:ext cx="11111306" cy="2109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951" tIns="41475" rIns="82951" bIns="41475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Times New Roman" pitchFamily="18" charset="0"/>
                  <a:ea typeface="+mj-ea"/>
                  <a:cs typeface="Times New Roman" pitchFamily="18" charset="0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2540" dirty="0" smtClean="0">
                  <a:solidFill>
                    <a:srgbClr val="0654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ОТЧЕТ </a:t>
              </a:r>
            </a:p>
            <a:p>
              <a:r>
                <a:rPr lang="ru-RU" sz="2540" dirty="0" smtClean="0">
                  <a:solidFill>
                    <a:srgbClr val="0654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о </a:t>
              </a:r>
              <a:r>
                <a:rPr lang="ru-RU" sz="2540" dirty="0">
                  <a:solidFill>
                    <a:srgbClr val="0654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выполнении Плана работы Министерства экономики и территориального развития Свердловской области по противодействию коррупции на 2021–2024 годы </a:t>
              </a:r>
              <a:endParaRPr lang="ru-RU" sz="2540" dirty="0" smtClean="0">
                <a:solidFill>
                  <a:srgbClr val="0654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r>
                <a:rPr lang="ru-RU" sz="2540" dirty="0" smtClean="0">
                  <a:solidFill>
                    <a:srgbClr val="0654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в 2022 </a:t>
              </a:r>
              <a:r>
                <a:rPr lang="ru-RU" sz="2540" dirty="0">
                  <a:solidFill>
                    <a:srgbClr val="0654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году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D3D1B304-E70C-4B89-99F7-C36DE3FCC899}"/>
                </a:ext>
              </a:extLst>
            </p:cNvPr>
            <p:cNvSpPr/>
            <p:nvPr/>
          </p:nvSpPr>
          <p:spPr>
            <a:xfrm>
              <a:off x="506485" y="2719517"/>
              <a:ext cx="11179031" cy="71847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5248">
                  <a:schemeClr val="accent1">
                    <a:lumMod val="75000"/>
                  </a:schemeClr>
                </a:gs>
                <a:gs pos="36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D40DA34E-F0CA-4887-B5EC-26CCEE508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37" y="2826925"/>
              <a:ext cx="11178727" cy="24362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5248">
                  <a:schemeClr val="accent1">
                    <a:lumMod val="75000"/>
                  </a:schemeClr>
                </a:gs>
                <a:gs pos="36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</p:pic>
      </p:grpSp>
      <p:pic>
        <p:nvPicPr>
          <p:cNvPr id="15362" name="Picture 2" descr="Векторный герб Свердловской области — Abali.r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40" y="809570"/>
            <a:ext cx="122831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77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33" name="Слайд think-cell" r:id="rId4" imgW="347" imgH="348" progId="TCLayout.ActiveDocument.1">
                  <p:embed/>
                </p:oleObj>
              </mc:Choice>
              <mc:Fallback>
                <p:oleObj name="Слайд think-cell" r:id="rId4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506485" y="3141603"/>
            <a:ext cx="11179031" cy="2397288"/>
            <a:chOff x="506485" y="2719517"/>
            <a:chExt cx="11179031" cy="2397288"/>
          </a:xfrm>
        </p:grpSpPr>
        <p:sp>
          <p:nvSpPr>
            <p:cNvPr id="8" name="Заголовок 1"/>
            <p:cNvSpPr txBox="1">
              <a:spLocks/>
            </p:cNvSpPr>
            <p:nvPr/>
          </p:nvSpPr>
          <p:spPr bwMode="auto">
            <a:xfrm>
              <a:off x="540346" y="3006914"/>
              <a:ext cx="11111306" cy="2109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82951" tIns="41475" rIns="82951" bIns="41475" numCol="1" anchor="ctr" anchorCtr="0" compatLnSpc="1">
              <a:prstTxWarp prst="textNoShape">
                <a:avLst/>
              </a:prstTxWarp>
            </a:bodyPr>
            <a:lstStyle>
              <a:lvl1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2200" b="1" kern="1200">
                  <a:solidFill>
                    <a:schemeClr val="tx1"/>
                  </a:solidFill>
                  <a:latin typeface="Times New Roman" pitchFamily="18" charset="0"/>
                  <a:ea typeface="+mj-ea"/>
                  <a:cs typeface="Times New Roman" pitchFamily="18" charset="0"/>
                </a:defRPr>
              </a:lvl1pPr>
              <a:lvl2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2pPr>
              <a:lvl3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3pPr>
              <a:lvl4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4pPr>
              <a:lvl5pPr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5pPr>
              <a:lvl6pPr marL="4572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6pPr>
              <a:lvl7pPr marL="9144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7pPr>
              <a:lvl8pPr marL="13716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8pPr>
              <a:lvl9pPr marL="1828800" algn="ctr" rtl="0" eaLnBrk="1" fontAlgn="base" hangingPunct="1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r>
                <a:rPr lang="ru-RU" sz="2540" dirty="0" smtClean="0">
                  <a:solidFill>
                    <a:srgbClr val="0654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ОТЧЕТ </a:t>
              </a:r>
            </a:p>
            <a:p>
              <a:r>
                <a:rPr lang="ru-RU" sz="2540" dirty="0" smtClean="0">
                  <a:solidFill>
                    <a:srgbClr val="0654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о </a:t>
              </a:r>
              <a:r>
                <a:rPr lang="ru-RU" sz="2540" dirty="0">
                  <a:solidFill>
                    <a:srgbClr val="0654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выполнении Плана работы Министерства экономики и территориального развития Свердловской области по противодействию коррупции на 2021–2024 годы </a:t>
              </a:r>
              <a:endParaRPr lang="ru-RU" sz="2540" dirty="0" smtClean="0">
                <a:solidFill>
                  <a:srgbClr val="065466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endParaRPr>
            </a:p>
            <a:p>
              <a:r>
                <a:rPr lang="ru-RU" sz="2540" dirty="0" smtClean="0">
                  <a:solidFill>
                    <a:srgbClr val="0654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в 2022 </a:t>
              </a:r>
              <a:r>
                <a:rPr lang="ru-RU" sz="2540" dirty="0">
                  <a:solidFill>
                    <a:srgbClr val="065466"/>
                  </a:solidFill>
                  <a:latin typeface="Arial" panose="020B0604020202020204" pitchFamily="34" charset="0"/>
                  <a:ea typeface="Microsoft YaHei" panose="020B0503020204020204" pitchFamily="34" charset="-122"/>
                  <a:cs typeface="Arial" panose="020B0604020202020204" pitchFamily="34" charset="0"/>
                </a:rPr>
                <a:t>году</a:t>
              </a: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D3D1B304-E70C-4B89-99F7-C36DE3FCC899}"/>
                </a:ext>
              </a:extLst>
            </p:cNvPr>
            <p:cNvSpPr/>
            <p:nvPr/>
          </p:nvSpPr>
          <p:spPr>
            <a:xfrm>
              <a:off x="506485" y="2719517"/>
              <a:ext cx="11179031" cy="71847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5248">
                  <a:schemeClr val="accent1">
                    <a:lumMod val="75000"/>
                  </a:schemeClr>
                </a:gs>
                <a:gs pos="36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33"/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D40DA34E-F0CA-4887-B5EC-26CCEE508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637" y="2826925"/>
              <a:ext cx="11178727" cy="24362"/>
            </a:xfrm>
            <a:prstGeom prst="rect">
              <a:avLst/>
            </a:prstGeom>
            <a:gradFill>
              <a:gsLst>
                <a:gs pos="0">
                  <a:schemeClr val="accent1">
                    <a:lumMod val="20000"/>
                    <a:lumOff val="80000"/>
                  </a:schemeClr>
                </a:gs>
                <a:gs pos="65248">
                  <a:schemeClr val="accent1">
                    <a:lumMod val="75000"/>
                  </a:schemeClr>
                </a:gs>
                <a:gs pos="36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</p:pic>
      </p:grpSp>
      <p:pic>
        <p:nvPicPr>
          <p:cNvPr id="15362" name="Picture 2" descr="Векторный герб Свердловской области — Abali.r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840" y="809570"/>
            <a:ext cx="1228319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81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46482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1" name="Слайд think-cell" r:id="rId29" imgW="347" imgH="348" progId="TCLayout.ActiveDocument.1">
                  <p:embed/>
                </p:oleObj>
              </mc:Choice>
              <mc:Fallback>
                <p:oleObj name="Слайд think-cell" r:id="rId29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E9B7-81DB-421D-8B10-379E1C538B62}" type="slidenum">
              <a:rPr lang="ru-RU" smtClean="0"/>
              <a:t>2</a:t>
            </a:fld>
            <a:endParaRPr lang="ru-RU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314395" y="760273"/>
            <a:ext cx="10518289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600" kern="0" dirty="0" smtClean="0">
                <a:solidFill>
                  <a:srgbClr val="002960"/>
                </a:solidFill>
                <a:latin typeface="Arial"/>
              </a:rPr>
              <a:t>В 2022 году осуществлено выполнение Плана работы Министерства по противодействию коррупции </a:t>
            </a:r>
            <a:endParaRPr lang="en-US" sz="1600" kern="0" dirty="0" smtClean="0">
              <a:solidFill>
                <a:srgbClr val="002960"/>
              </a:solidFill>
              <a:latin typeface="Arial"/>
            </a:endParaRPr>
          </a:p>
          <a:p>
            <a:r>
              <a:rPr lang="ru-RU" sz="1600" kern="0" dirty="0" smtClean="0">
                <a:solidFill>
                  <a:srgbClr val="002960"/>
                </a:solidFill>
                <a:latin typeface="Arial"/>
              </a:rPr>
              <a:t>на </a:t>
            </a:r>
            <a:r>
              <a:rPr lang="ru-RU" sz="1600" kern="0" dirty="0">
                <a:solidFill>
                  <a:srgbClr val="002960"/>
                </a:solidFill>
                <a:latin typeface="Arial"/>
              </a:rPr>
              <a:t>2021–2024 </a:t>
            </a:r>
            <a:r>
              <a:rPr lang="ru-RU" sz="1600" kern="0" dirty="0" smtClean="0">
                <a:solidFill>
                  <a:srgbClr val="002960"/>
                </a:solidFill>
                <a:latin typeface="Arial"/>
              </a:rPr>
              <a:t>годы, утвержденного приказом </a:t>
            </a:r>
            <a:r>
              <a:rPr lang="ru-RU" sz="1600" kern="0" dirty="0">
                <a:solidFill>
                  <a:srgbClr val="002960"/>
                </a:solidFill>
                <a:latin typeface="Arial"/>
              </a:rPr>
              <a:t>Министерства от 19.04.2021 № 39</a:t>
            </a:r>
            <a:endParaRPr lang="en-US" sz="1600" kern="0" dirty="0">
              <a:solidFill>
                <a:srgbClr val="002960"/>
              </a:solidFill>
              <a:latin typeface="Aria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38466" y="1567060"/>
            <a:ext cx="106728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defTabSz="895350"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400" kern="0">
                <a:solidFill>
                  <a:srgbClr val="002960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ru-RU" sz="1500" dirty="0"/>
              <a:t>П</a:t>
            </a:r>
            <a:r>
              <a:rPr lang="ru-RU" sz="1500" dirty="0" smtClean="0"/>
              <a:t>лан </a:t>
            </a:r>
            <a:r>
              <a:rPr lang="ru-RU" sz="1500" dirty="0"/>
              <a:t>Министерства по противодействию коррупции полностью соответствует </a:t>
            </a:r>
            <a:r>
              <a:rPr lang="ru-RU" sz="1500" dirty="0" smtClean="0"/>
              <a:t>принятым </a:t>
            </a:r>
            <a:r>
              <a:rPr lang="ru-RU" sz="1500" dirty="0"/>
              <a:t>региональному и национальному планам до 2024 </a:t>
            </a:r>
            <a:r>
              <a:rPr lang="ru-RU" sz="1500" dirty="0" smtClean="0"/>
              <a:t>года: в 2021–2022 годах все мероприятия выполнены в установленные сроки</a:t>
            </a:r>
            <a:endParaRPr lang="ru-RU" sz="1500" dirty="0"/>
          </a:p>
        </p:txBody>
      </p:sp>
      <p:graphicFrame>
        <p:nvGraphicFramePr>
          <p:cNvPr id="233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962705145"/>
              </p:ext>
            </p:extLst>
          </p:nvPr>
        </p:nvGraphicFramePr>
        <p:xfrm>
          <a:off x="7073261" y="2396021"/>
          <a:ext cx="4387355" cy="367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1"/>
          </a:graphicData>
        </a:graphic>
      </p:graphicFrame>
      <p:sp>
        <p:nvSpPr>
          <p:cNvPr id="49" name="Текст 2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5879838" y="4006655"/>
            <a:ext cx="10906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7761722-D9F3-408C-9A32-BDE33740FB18}" type="datetime'''К''о''личе''''''''с''''''''тво &#10;м''е''р''оп''''р''ияти''''й'">
              <a:rPr lang="ru-RU" altLang="en-US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Количество 
мероприятий</a:t>
            </a:fld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7" name="Текст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5188104" y="2853563"/>
            <a:ext cx="177800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F0F318B5-ADCD-4351-87DE-C40EA99265E9}" type="datetime'Колич''''е''''ство&#10;''''ц''елевых'' показ''а''т''е''л''''ей'">
              <a:rPr lang="ru-RU" altLang="en-US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Количество
целевых показателей</a:t>
            </a:fld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8" name="Текст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4303866" y="5096432"/>
            <a:ext cx="26622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E7B2E4E3-D88F-47F9-B8BA-4F6F56995453}" type="thinkcell&lt;?xml version=&quot;1.0&quot; encoding=&quot;UTF-16&quot; standalone=&quot;yes&quot;?&gt;&lt;root reqver=&quot;27037&quot;&gt;&lt;version val=&quot;32730&quot;/&gt;&lt;PersistentType&gt;&lt;m_guid val=&quot;2f01aae3-4440-44a4-8f69-53e478fd2b9c&quot;/&gt;&lt;m_prec&gt;&lt;m_yearfmt&gt;&lt;begin val=&quot;0&quot;/&gt;&lt;end val=&quot;4&quot;/&gt;&lt;/m_yearfmt&gt;&lt;/m_prec&gt;&lt;/PersistentType&gt;&lt;/root&gt;">
              <a:rPr lang="ru-RU" altLang="en-US" sz="140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Количество 
направлений деятельности 
по противодействию коррупции </a:t>
            </a:fld>
            <a:endParaRPr lang="ru-RU" sz="1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6" name="Прямоугольник 115"/>
          <p:cNvSpPr/>
          <p:nvPr>
            <p:custDataLst>
              <p:tags r:id="rId7"/>
            </p:custDataLst>
          </p:nvPr>
        </p:nvSpPr>
        <p:spPr bwMode="auto">
          <a:xfrm>
            <a:off x="8856540" y="6208042"/>
            <a:ext cx="214313" cy="16033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рямоугольник 111"/>
          <p:cNvSpPr/>
          <p:nvPr>
            <p:custDataLst>
              <p:tags r:id="rId8"/>
            </p:custDataLst>
          </p:nvPr>
        </p:nvSpPr>
        <p:spPr bwMode="auto">
          <a:xfrm>
            <a:off x="6858948" y="6208042"/>
            <a:ext cx="214313" cy="1603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178035" y="6215733"/>
            <a:ext cx="1268413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Запланировано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13" name="Текст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9162173" y="6208042"/>
            <a:ext cx="1333500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Выполнено (достигнуто)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207" name="Группа 206"/>
          <p:cNvGrpSpPr/>
          <p:nvPr/>
        </p:nvGrpSpPr>
        <p:grpSpPr>
          <a:xfrm>
            <a:off x="23069" y="-19727"/>
            <a:ext cx="12192001" cy="724577"/>
            <a:chOff x="23069" y="-677"/>
            <a:chExt cx="12192001" cy="724577"/>
          </a:xfrm>
        </p:grpSpPr>
        <p:sp>
          <p:nvSpPr>
            <p:cNvPr id="208" name="Freeform 10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4738762" y="5844"/>
              <a:ext cx="1735908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209" name="Freeform 10"/>
            <p:cNvSpPr>
              <a:spLocks/>
            </p:cNvSpPr>
            <p:nvPr>
              <p:custDataLst>
                <p:tags r:id="rId13"/>
              </p:custDataLst>
            </p:nvPr>
          </p:nvSpPr>
          <p:spPr bwMode="auto">
            <a:xfrm>
              <a:off x="6253770" y="5844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210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390754" y="36106"/>
              <a:ext cx="1043946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Уведомления о коррупционных нарушениях</a:t>
              </a:r>
            </a:p>
          </p:txBody>
        </p:sp>
        <p:sp>
          <p:nvSpPr>
            <p:cNvPr id="211" name="Freeform 10"/>
            <p:cNvSpPr>
              <a:spLocks/>
            </p:cNvSpPr>
            <p:nvPr>
              <p:custDataLst>
                <p:tags r:id="rId15"/>
              </p:custDataLst>
            </p:nvPr>
          </p:nvSpPr>
          <p:spPr bwMode="auto">
            <a:xfrm>
              <a:off x="3383570" y="5844"/>
              <a:ext cx="1468111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5" y="0"/>
                  </a:lnTo>
                  <a:lnTo>
                    <a:pt x="1152" y="288"/>
                  </a:lnTo>
                  <a:lnTo>
                    <a:pt x="1085" y="576"/>
                  </a:lnTo>
                  <a:lnTo>
                    <a:pt x="0" y="576"/>
                  </a:lnTo>
                  <a:lnTo>
                    <a:pt x="67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212" name="Freeform 10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948470" y="5844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5" y="0"/>
                  </a:lnTo>
                  <a:lnTo>
                    <a:pt x="1152" y="288"/>
                  </a:lnTo>
                  <a:lnTo>
                    <a:pt x="1085" y="576"/>
                  </a:lnTo>
                  <a:lnTo>
                    <a:pt x="0" y="576"/>
                  </a:lnTo>
                  <a:lnTo>
                    <a:pt x="67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 dirty="0"/>
            </a:p>
          </p:txBody>
        </p:sp>
        <p:sp>
          <p:nvSpPr>
            <p:cNvPr id="213" name="Rectangl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01030" y="36106"/>
              <a:ext cx="1223532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II.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Прием сведений о доходах, расходах об имуществе…</a:t>
              </a:r>
            </a:p>
          </p:txBody>
        </p:sp>
        <p:sp>
          <p:nvSpPr>
            <p:cNvPr id="214" name="Freeform 10"/>
            <p:cNvSpPr>
              <a:spLocks/>
            </p:cNvSpPr>
            <p:nvPr>
              <p:custDataLst>
                <p:tags r:id="rId18"/>
              </p:custDataLst>
            </p:nvPr>
          </p:nvSpPr>
          <p:spPr bwMode="auto">
            <a:xfrm>
              <a:off x="9123970" y="5844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215" name="Freeform 1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7688870" y="5844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216" name="Freeform 10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23069" y="0"/>
              <a:ext cx="2275631" cy="7239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7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7 w 1152"/>
                <a:gd name="connsiteY1" fmla="*/ 0 h 576"/>
                <a:gd name="connsiteX2" fmla="*/ 1152 w 1152"/>
                <a:gd name="connsiteY2" fmla="*/ 288 h 576"/>
                <a:gd name="connsiteX3" fmla="*/ 108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7" y="0"/>
                  </a:lnTo>
                  <a:lnTo>
                    <a:pt x="1152" y="288"/>
                  </a:lnTo>
                  <a:lnTo>
                    <a:pt x="1087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217" name="Rectangle 11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7876500" y="36106"/>
              <a:ext cx="1106245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 результатах просветительских мероприятий</a:t>
              </a:r>
            </a:p>
          </p:txBody>
        </p:sp>
        <p:sp>
          <p:nvSpPr>
            <p:cNvPr id="218" name="Freeform 10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10559070" y="5844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219" name="Rectangle 11"/>
            <p:cNvSpPr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10672732" y="36106"/>
              <a:ext cx="1321438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VIII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Противодействие коррупции в сфере закупок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Rectangle 11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48469" y="-677"/>
              <a:ext cx="2097831" cy="705969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marL="72000" defTabSz="809934">
                <a:buClr>
                  <a:schemeClr val="tx2"/>
                </a:buClr>
              </a:pPr>
              <a:r>
                <a:rPr lang="en-US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I. </a:t>
              </a:r>
              <a:r>
                <a:rPr lang="ru-R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Выполнение плана работы по противодействию коррупции</a:t>
              </a:r>
              <a:endParaRPr lang="ru-RU" sz="11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Rectangle 11"/>
            <p:cNvSpPr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629947" y="36106"/>
              <a:ext cx="1155454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III.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Обеспечение функционирования комиссии …</a:t>
              </a:r>
            </a:p>
          </p:txBody>
        </p:sp>
        <p:sp>
          <p:nvSpPr>
            <p:cNvPr id="222" name="Rectangle 11"/>
            <p:cNvSpPr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4926651" y="36106"/>
              <a:ext cx="1293849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IV.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Результативность антикоррупционной экспертизы</a:t>
              </a:r>
            </a:p>
          </p:txBody>
        </p:sp>
      </p:grpSp>
      <p:pic>
        <p:nvPicPr>
          <p:cNvPr id="226" name="Рисунок 225"/>
          <p:cNvPicPr>
            <a:picLocks noChangeAspect="1"/>
          </p:cNvPicPr>
          <p:nvPr/>
        </p:nvPicPr>
        <p:blipFill rotWithShape="1">
          <a:blip r:embed="rId32"/>
          <a:srcRect l="8641" t="3914" r="8027" b="2255"/>
          <a:stretch/>
        </p:blipFill>
        <p:spPr>
          <a:xfrm>
            <a:off x="909283" y="2355851"/>
            <a:ext cx="2778834" cy="395763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4" name="Rectangl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9478675" y="42441"/>
            <a:ext cx="1016998" cy="48174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447" tIns="0" rIns="3447" bIns="0" anchor="ctr">
            <a:noAutofit/>
          </a:bodyPr>
          <a:lstStyle/>
          <a:p>
            <a:pPr defTabSz="809934">
              <a:buClr>
                <a:schemeClr val="tx2"/>
              </a:buClr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. О ведении страницы Министерства </a:t>
            </a:r>
          </a:p>
          <a:p>
            <a:pPr defTabSz="809934">
              <a:buClr>
                <a:schemeClr val="tx2"/>
              </a:buClr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 социальной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3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38255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3" name="Слайд think-cell" r:id="rId19" imgW="347" imgH="348" progId="TCLayout.ActiveDocument.1">
                  <p:embed/>
                </p:oleObj>
              </mc:Choice>
              <mc:Fallback>
                <p:oleObj name="Слайд think-cell" r:id="rId19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174674" y="4193619"/>
            <a:ext cx="5060372" cy="170619"/>
          </a:xfrm>
          <a:prstGeom prst="rect">
            <a:avLst/>
          </a:prstGeom>
          <a:pattFill prst="wdUpDiag">
            <a:fgClr>
              <a:schemeClr val="accent1">
                <a:lumMod val="40000"/>
                <a:lumOff val="60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209549" y="760273"/>
            <a:ext cx="11967974" cy="7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544" kern="0" dirty="0" smtClean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2022 году организован прием </a:t>
            </a:r>
            <a:r>
              <a:rPr lang="ru-RU" sz="1544" kern="0" dirty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сведений о доходах, расходах, </a:t>
            </a:r>
            <a:r>
              <a:rPr lang="ru-RU" sz="1544" kern="0" dirty="0" smtClean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 имуществе </a:t>
            </a:r>
            <a:r>
              <a:rPr lang="ru-RU" sz="1544" kern="0" dirty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обязательствах имущественного характера лиц, замещающих должности, осуществление полномочий по которым влечет за собой обязанность представить такие сведения</a:t>
            </a:r>
            <a:endParaRPr lang="en-US" sz="1544" kern="0" dirty="0">
              <a:solidFill>
                <a:srgbClr val="0029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BF15-B828-476D-A17A-9296DAC8F725}" type="slidenum">
              <a:rPr lang="ru-RU" smtClean="0">
                <a:cs typeface="Arial" panose="020B0604020202020204" pitchFamily="34" charset="0"/>
              </a:rPr>
              <a:t>3</a:t>
            </a:fld>
            <a:endParaRPr lang="ru-RU" dirty="0">
              <a:cs typeface="Arial" panose="020B0604020202020204" pitchFamily="34" charset="0"/>
            </a:endParaRP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0727B4E4-D607-40C2-9E46-1260EF629DF2}"/>
              </a:ext>
            </a:extLst>
          </p:cNvPr>
          <p:cNvCxnSpPr>
            <a:cxnSpLocks/>
          </p:cNvCxnSpPr>
          <p:nvPr/>
        </p:nvCxnSpPr>
        <p:spPr>
          <a:xfrm>
            <a:off x="426027" y="4276704"/>
            <a:ext cx="11294918" cy="0"/>
          </a:xfrm>
          <a:prstGeom prst="line">
            <a:avLst/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057F679-FBEE-4965-ACBE-CE6E06598712}"/>
              </a:ext>
            </a:extLst>
          </p:cNvPr>
          <p:cNvSpPr/>
          <p:nvPr/>
        </p:nvSpPr>
        <p:spPr>
          <a:xfrm>
            <a:off x="650778" y="4633764"/>
            <a:ext cx="2480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Проведение методического семинара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98EB543B-6808-4C0A-8C77-0F604A37EFA1}"/>
              </a:ext>
            </a:extLst>
          </p:cNvPr>
          <p:cNvSpPr/>
          <p:nvPr/>
        </p:nvSpPr>
        <p:spPr>
          <a:xfrm>
            <a:off x="3422180" y="4510653"/>
            <a:ext cx="27915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Уведомление об основных изменениях в порядке заполнения справок 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 доходах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C108D8BA-9D17-45F5-8B0A-C4333251935F}"/>
              </a:ext>
            </a:extLst>
          </p:cNvPr>
          <p:cNvSpPr/>
          <p:nvPr/>
        </p:nvSpPr>
        <p:spPr>
          <a:xfrm>
            <a:off x="4626793" y="4193619"/>
            <a:ext cx="191180" cy="186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5057F679-FBEE-4965-ACBE-CE6E06598712}"/>
              </a:ext>
            </a:extLst>
          </p:cNvPr>
          <p:cNvSpPr/>
          <p:nvPr/>
        </p:nvSpPr>
        <p:spPr>
          <a:xfrm>
            <a:off x="6504432" y="4541431"/>
            <a:ext cx="22374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Индивидуальные консультации</a:t>
            </a:r>
          </a:p>
          <a:p>
            <a:pPr algn="ctr"/>
            <a:r>
              <a:rPr lang="ru-RU" sz="1200" i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(по мере необходимости)</a:t>
            </a:r>
            <a:endParaRPr lang="ru-RU" sz="1200" i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C108D8BA-9D17-45F5-8B0A-C4333251935F}"/>
              </a:ext>
            </a:extLst>
          </p:cNvPr>
          <p:cNvSpPr/>
          <p:nvPr/>
        </p:nvSpPr>
        <p:spPr>
          <a:xfrm>
            <a:off x="7487325" y="4193619"/>
            <a:ext cx="191180" cy="186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="" xmlns:a16="http://schemas.microsoft.com/office/drawing/2014/main" id="{C108D8BA-9D17-45F5-8B0A-C4333251935F}"/>
              </a:ext>
            </a:extLst>
          </p:cNvPr>
          <p:cNvSpPr/>
          <p:nvPr/>
        </p:nvSpPr>
        <p:spPr>
          <a:xfrm>
            <a:off x="1766261" y="4178224"/>
            <a:ext cx="191180" cy="186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Овал 41">
            <a:extLst>
              <a:ext uri="{FF2B5EF4-FFF2-40B4-BE49-F238E27FC236}">
                <a16:creationId xmlns="" xmlns:a16="http://schemas.microsoft.com/office/drawing/2014/main" id="{C108D8BA-9D17-45F5-8B0A-C4333251935F}"/>
              </a:ext>
            </a:extLst>
          </p:cNvPr>
          <p:cNvSpPr/>
          <p:nvPr/>
        </p:nvSpPr>
        <p:spPr>
          <a:xfrm>
            <a:off x="10347858" y="4193619"/>
            <a:ext cx="191180" cy="1869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 42">
            <a:extLst>
              <a:ext uri="{FF2B5EF4-FFF2-40B4-BE49-F238E27FC236}">
                <a16:creationId xmlns="" xmlns:a16="http://schemas.microsoft.com/office/drawing/2014/main" id="{5057F679-FBEE-4965-ACBE-CE6E06598712}"/>
              </a:ext>
            </a:extLst>
          </p:cNvPr>
          <p:cNvSpPr/>
          <p:nvPr/>
        </p:nvSpPr>
        <p:spPr>
          <a:xfrm>
            <a:off x="9205643" y="4609318"/>
            <a:ext cx="24756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Прием справок </a:t>
            </a:r>
          </a:p>
          <a:p>
            <a:pPr algn="ctr"/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 доходах</a:t>
            </a:r>
          </a:p>
          <a:p>
            <a:pPr algn="ctr"/>
            <a:endParaRPr lang="ru-RU" sz="800" dirty="0" smtClean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ea typeface="Liberation Serif" panose="02020603050405020304" pitchFamily="18" charset="0"/>
              <a:cs typeface="Arial" panose="020B0604020202020204" pitchFamily="34" charset="0"/>
            </a:endParaRPr>
          </a:p>
          <a:p>
            <a:pPr algn="ctr"/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(приняты справки </a:t>
            </a:r>
          </a:p>
          <a:p>
            <a:pPr algn="ctr"/>
            <a:r>
              <a:rPr lang="ru-RU" sz="1600" i="1" dirty="0" smtClean="0">
                <a:solidFill>
                  <a:srgbClr val="FF0000"/>
                </a:solidFill>
                <a:latin typeface="Arial" panose="020B0604020202020204" pitchFamily="34" charset="0"/>
                <a:ea typeface="Liberation Serif" panose="02020603050405020304" pitchFamily="18" charset="0"/>
                <a:cs typeface="Arial" panose="020B0604020202020204" pitchFamily="34" charset="0"/>
              </a:rPr>
              <a:t>от 33 служащих)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74734" y="3781851"/>
            <a:ext cx="2030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18 февраля 2022 года</a:t>
            </a:r>
            <a:endParaRPr lang="ru-RU" sz="1100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3826219" y="3791735"/>
            <a:ext cx="1776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февраль 2022 года</a:t>
            </a:r>
            <a:endParaRPr lang="ru-RU" sz="11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9489428" y="3791735"/>
            <a:ext cx="19080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до 31 мая 2022 года</a:t>
            </a:r>
            <a:endParaRPr lang="ru-RU" sz="1100" dirty="0" smtClean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354943" y="2430564"/>
            <a:ext cx="1070264" cy="10702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085214" y="2430564"/>
            <a:ext cx="1069200" cy="10692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9908846" y="2430564"/>
            <a:ext cx="1069200" cy="10692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4179639" y="2430564"/>
            <a:ext cx="1069200" cy="1069200"/>
          </a:xfrm>
          <a:prstGeom prst="rect">
            <a:avLst/>
          </a:prstGeom>
        </p:spPr>
      </p:pic>
      <p:grpSp>
        <p:nvGrpSpPr>
          <p:cNvPr id="62" name="Группа 61"/>
          <p:cNvGrpSpPr/>
          <p:nvPr/>
        </p:nvGrpSpPr>
        <p:grpSpPr>
          <a:xfrm>
            <a:off x="-1" y="-19050"/>
            <a:ext cx="12192001" cy="730154"/>
            <a:chOff x="-1" y="948915"/>
            <a:chExt cx="12192001" cy="730154"/>
          </a:xfrm>
        </p:grpSpPr>
        <p:sp>
          <p:nvSpPr>
            <p:cNvPr id="63" name="Freeform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4795600" y="954759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4" name="Freeform 10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6230700" y="954759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5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2936030" y="954759"/>
              <a:ext cx="1980421" cy="611323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5" y="0"/>
                  </a:lnTo>
                  <a:lnTo>
                    <a:pt x="1152" y="288"/>
                  </a:lnTo>
                  <a:lnTo>
                    <a:pt x="1085" y="576"/>
                  </a:lnTo>
                  <a:lnTo>
                    <a:pt x="0" y="576"/>
                  </a:lnTo>
                  <a:lnTo>
                    <a:pt x="67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6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9100900" y="954759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7" name="Freeform 1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7665800" y="954759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8" name="Freeform 10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-1" y="948915"/>
              <a:ext cx="1589831" cy="617167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7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7 w 1152"/>
                <a:gd name="connsiteY1" fmla="*/ 0 h 576"/>
                <a:gd name="connsiteX2" fmla="*/ 1152 w 1152"/>
                <a:gd name="connsiteY2" fmla="*/ 288 h 576"/>
                <a:gd name="connsiteX3" fmla="*/ 108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7" y="0"/>
                  </a:lnTo>
                  <a:lnTo>
                    <a:pt x="1152" y="288"/>
                  </a:lnTo>
                  <a:lnTo>
                    <a:pt x="1087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9" name="Freeform 10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10536000" y="954759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70" name="Freeform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1437430" y="954759"/>
              <a:ext cx="2080546" cy="72431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5" y="0"/>
                  </a:lnTo>
                  <a:lnTo>
                    <a:pt x="1152" y="288"/>
                  </a:lnTo>
                  <a:lnTo>
                    <a:pt x="1085" y="576"/>
                  </a:lnTo>
                  <a:lnTo>
                    <a:pt x="0" y="576"/>
                  </a:lnTo>
                  <a:lnTo>
                    <a:pt x="67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 dirty="0"/>
            </a:p>
          </p:txBody>
        </p:sp>
        <p:sp>
          <p:nvSpPr>
            <p:cNvPr id="71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6390754" y="996214"/>
              <a:ext cx="1043946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Уведомления о коррупционных нарушениях</a:t>
              </a:r>
            </a:p>
          </p:txBody>
        </p:sp>
        <p:sp>
          <p:nvSpPr>
            <p:cNvPr id="72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7876500" y="996214"/>
              <a:ext cx="1106245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 результатах просветительских мероприятий</a:t>
              </a:r>
            </a:p>
          </p:txBody>
        </p:sp>
        <p:sp>
          <p:nvSpPr>
            <p:cNvPr id="73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672732" y="996214"/>
              <a:ext cx="1321438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VIII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Противодействие коррупции в сфере закупок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629947" y="996214"/>
              <a:ext cx="1155454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III.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Обеспечение функционирования комиссии …</a:t>
              </a:r>
            </a:p>
          </p:txBody>
        </p:sp>
        <p:sp>
          <p:nvSpPr>
            <p:cNvPr id="75" name="Rectangle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4926651" y="996214"/>
              <a:ext cx="1293849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IV.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Результативность антикоррупционной экспертизы</a:t>
              </a:r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77334" y="990372"/>
              <a:ext cx="1360096" cy="515375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10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лан </a:t>
              </a:r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работы по противодействию коррупции</a:t>
              </a:r>
            </a:p>
          </p:txBody>
        </p:sp>
        <p:sp>
          <p:nvSpPr>
            <p:cNvPr id="78" name="Rectangl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67165" y="1000887"/>
              <a:ext cx="1600932" cy="5400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II. </a:t>
              </a: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Прием сведений о доходах, </a:t>
              </a:r>
              <a:r>
                <a:rPr lang="ru-R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расходах</a:t>
              </a: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ru-RU" sz="11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об имуществе…</a:t>
              </a:r>
            </a:p>
          </p:txBody>
        </p:sp>
      </p:grpSp>
      <p:sp>
        <p:nvSpPr>
          <p:cNvPr id="47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39955" y="57377"/>
            <a:ext cx="1016998" cy="48174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447" tIns="0" rIns="3447" bIns="0" anchor="ctr">
            <a:noAutofit/>
          </a:bodyPr>
          <a:lstStyle/>
          <a:p>
            <a:pPr defTabSz="809934">
              <a:buClr>
                <a:schemeClr val="tx2"/>
              </a:buClr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. О ведении страницы Министерства </a:t>
            </a:r>
          </a:p>
          <a:p>
            <a:pPr defTabSz="809934">
              <a:buClr>
                <a:schemeClr val="tx2"/>
              </a:buClr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 социальной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46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" name="Chart 3"/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32675933"/>
              </p:ext>
            </p:extLst>
          </p:nvPr>
        </p:nvGraphicFramePr>
        <p:xfrm>
          <a:off x="1700211" y="4456893"/>
          <a:ext cx="2716049" cy="2223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5"/>
          </a:graphicData>
        </a:graphic>
      </p:graphicFrame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67991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7" name="Слайд think-cell" r:id="rId36" imgW="347" imgH="348" progId="TCLayout.ActiveDocument.1">
                  <p:embed/>
                </p:oleObj>
              </mc:Choice>
              <mc:Fallback>
                <p:oleObj name="Слайд think-cell" r:id="rId36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E9B7-81DB-421D-8B10-379E1C538B62}" type="slidenum">
              <a:rPr lang="ru-RU" smtClean="0"/>
              <a:t>4</a:t>
            </a:fld>
            <a:endParaRPr lang="ru-RU" dirty="0"/>
          </a:p>
        </p:txBody>
      </p:sp>
      <p:sp>
        <p:nvSpPr>
          <p:cNvPr id="22" name="Title 1"/>
          <p:cNvSpPr txBox="1">
            <a:spLocks/>
          </p:cNvSpPr>
          <p:nvPr/>
        </p:nvSpPr>
        <p:spPr bwMode="auto">
          <a:xfrm>
            <a:off x="209549" y="815981"/>
            <a:ext cx="11967974" cy="47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544" kern="0" dirty="0">
                <a:solidFill>
                  <a:srgbClr val="002960"/>
                </a:solidFill>
                <a:latin typeface="Arial"/>
              </a:rPr>
              <a:t>Обеспечение </a:t>
            </a:r>
            <a:r>
              <a:rPr lang="ru-RU" sz="1544" kern="0" dirty="0" smtClean="0">
                <a:solidFill>
                  <a:srgbClr val="002960"/>
                </a:solidFill>
                <a:latin typeface="Arial"/>
              </a:rPr>
              <a:t>функционирования </a:t>
            </a:r>
            <a:r>
              <a:rPr lang="ru-RU" sz="1544" kern="0" dirty="0">
                <a:solidFill>
                  <a:srgbClr val="002960"/>
                </a:solidFill>
                <a:latin typeface="Arial"/>
              </a:rPr>
              <a:t>комиссии по соблюдению требований к служебному поведению государственных гражданских служащих Свердловской области и урегулированию конфликта интересов в </a:t>
            </a:r>
            <a:r>
              <a:rPr lang="ru-RU" sz="1544" kern="0" dirty="0" smtClean="0">
                <a:solidFill>
                  <a:srgbClr val="002960"/>
                </a:solidFill>
                <a:latin typeface="Arial"/>
              </a:rPr>
              <a:t>Министерстве в 2022 году</a:t>
            </a:r>
            <a:endParaRPr lang="en-US" sz="1544" kern="0" dirty="0">
              <a:solidFill>
                <a:srgbClr val="002960"/>
              </a:solidFill>
              <a:latin typeface="Arial"/>
            </a:endParaRPr>
          </a:p>
        </p:txBody>
      </p:sp>
      <p:graphicFrame>
        <p:nvGraphicFramePr>
          <p:cNvPr id="160" name="Chart 3"/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3840630949"/>
              </p:ext>
            </p:extLst>
          </p:nvPr>
        </p:nvGraphicFramePr>
        <p:xfrm>
          <a:off x="735162" y="2132678"/>
          <a:ext cx="4144508" cy="14398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8"/>
          </a:graphicData>
        </a:graphic>
      </p:graphicFrame>
      <p:sp>
        <p:nvSpPr>
          <p:cNvPr id="71" name="Текст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3089153" y="3548867"/>
            <a:ext cx="374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09BD029-8663-4D42-96FE-353A3B3F9AC1}" type="datetime'''''''''''''''2''02''''''''1'''''''''''''''''''''''">
              <a:rPr lang="ru-RU" altLang="en-US" sz="1400" smtClean="0"/>
              <a:pPr/>
              <a:t>2021</a:t>
            </a:fld>
            <a:endParaRPr lang="ru-RU" sz="1400" dirty="0"/>
          </a:p>
        </p:txBody>
      </p:sp>
      <p:sp>
        <p:nvSpPr>
          <p:cNvPr id="69" name="Текст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1058503" y="3556603"/>
            <a:ext cx="374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2BB963-FA69-45FC-A040-9DC6309BDBC6}" type="datetime'''''''''''''2''''''''01''''9'''''''''''''''''''''''">
              <a:rPr lang="ru-RU" altLang="en-US" sz="1400" smtClean="0"/>
              <a:pPr/>
              <a:t>2019</a:t>
            </a:fld>
            <a:endParaRPr lang="ru-RU" sz="1400" dirty="0"/>
          </a:p>
        </p:txBody>
      </p:sp>
      <p:sp>
        <p:nvSpPr>
          <p:cNvPr id="70" name="Текст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2073828" y="3548867"/>
            <a:ext cx="374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3B1A319B-0852-4F98-B29B-92157AE2A8C6}" type="datetime'''''2''''''''''''''''''''''''''0''''2''0'''''''''">
              <a:rPr lang="ru-RU" altLang="en-US" sz="1400" smtClean="0"/>
              <a:pPr/>
              <a:t>2020</a:t>
            </a:fld>
            <a:endParaRPr lang="ru-RU" sz="1400" dirty="0"/>
          </a:p>
        </p:txBody>
      </p:sp>
      <p:sp>
        <p:nvSpPr>
          <p:cNvPr id="129" name="Текст 2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4493149" y="3244490"/>
            <a:ext cx="141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11961E4-31CD-427B-A644-441724352D6D}" type="datetime'''''''''''''''''''''''''''''''''''0'''''''''''''''''''''''''''">
              <a:rPr lang="ru-RU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ru-RU" sz="1400" dirty="0"/>
          </a:p>
        </p:txBody>
      </p:sp>
      <p:sp>
        <p:nvSpPr>
          <p:cNvPr id="18" name="Прямоугольник 17"/>
          <p:cNvSpPr/>
          <p:nvPr>
            <p:custDataLst>
              <p:tags r:id="rId9"/>
            </p:custDataLst>
          </p:nvPr>
        </p:nvSpPr>
        <p:spPr bwMode="auto">
          <a:xfrm>
            <a:off x="5518150" y="2490788"/>
            <a:ext cx="214313" cy="160338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>
            <p:custDataLst>
              <p:tags r:id="rId10"/>
            </p:custDataLst>
          </p:nvPr>
        </p:nvSpPr>
        <p:spPr bwMode="auto">
          <a:xfrm>
            <a:off x="5518150" y="2879725"/>
            <a:ext cx="214313" cy="160338"/>
          </a:xfrm>
          <a:prstGeom prst="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>
            <p:custDataLst>
              <p:tags r:id="rId11"/>
            </p:custDataLst>
          </p:nvPr>
        </p:nvSpPr>
        <p:spPr bwMode="auto">
          <a:xfrm>
            <a:off x="5518150" y="3268663"/>
            <a:ext cx="214313" cy="160338"/>
          </a:xfrm>
          <a:prstGeom prst="rect">
            <a:avLst/>
          </a:prstGeom>
          <a:solidFill>
            <a:schemeClr val="accent3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Текст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5783263" y="2887662"/>
            <a:ext cx="57229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A6C60552-9E28-4F9F-BAB0-3AA0F6816E95}" type="thinkcell&lt;?xml version=&quot;1.0&quot; encoding=&quot;UTF-16&quot; standalone=&quot;yes&quot;?&gt;&lt;root reqver=&quot;27037&quot;&gt;&lt;version val=&quot;32730&quot;/&gt;&lt;PersistentType&gt;&lt;m_guid val=&quot;bf5fa0fe-ae2f-4e3f-96b9-ede8f79a1f8b&quot;/&gt;&lt;m_prec&gt;&lt;m_yearfmt&gt;&lt;begin val=&quot;0&quot;/&gt;&lt;end val=&quot;4&quot;/&gt;&lt;/m_yearfmt&gt;&lt;/m_prec&gt;&lt;/PersistentType&gt;&lt;/root&gt;">
              <a:rPr lang="ru-RU" altLang="en-US" sz="1200" smtClean="0">
                <a:latin typeface="Arial" panose="020B0604020202020204" pitchFamily="34" charset="0"/>
              </a:rPr>
              <a:pPr/>
              <a:t>Кол-во проверок, по результатам которых комиссией по служебному поведению 
были установлены нарушения</a:t>
            </a:fld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5" name="Текст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783263" y="2498724"/>
            <a:ext cx="59515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52B85635-3D48-4F69-A323-3889098363BC}" type="thinkcell&lt;?xml version=&quot;1.0&quot; encoding=&quot;UTF-16&quot; standalone=&quot;yes&quot;?&gt;&lt;root reqver=&quot;27037&quot;&gt;&lt;version val=&quot;32730&quot;/&gt;&lt;PersistentType&gt;&lt;m_guid val=&quot;ef406e68-0bf0-4c7f-abb8-447c006de275&quot;/&gt;&lt;m_prec&gt;&lt;m_yearfmt&gt;&lt;begin val=&quot;0&quot;/&gt;&lt;end val=&quot;4&quot;/&gt;&lt;/m_yearfmt&gt;&lt;/m_prec&gt;&lt;/PersistentType&gt;&lt;/root&gt;">
              <a:rPr lang="ru-RU" altLang="en-US" sz="1200" smtClean="0">
                <a:latin typeface="Arial" panose="020B0604020202020204" pitchFamily="34" charset="0"/>
              </a:rPr>
              <a:pPr/>
              <a:t>Кол-во проведенных проверок достоверности и полноты предоставления сведений 
о доходах, об имуществе и обязательствах имущественного характера</a:t>
            </a:fld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1" name="Текст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5783264" y="3276599"/>
            <a:ext cx="52101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75FE1B5-9EC3-4725-979B-C4E249519090}" type="thinkcell&lt;?xml version=&quot;1.0&quot; encoding=&quot;UTF-16&quot; standalone=&quot;yes&quot;?&gt;&lt;root reqver=&quot;27037&quot;&gt;&lt;version val=&quot;32730&quot;/&gt;&lt;PersistentType&gt;&lt;m_guid val=&quot;2ea9626e-cc70-4bb3-a09f-aaa944d8eff7&quot;/&gt;&lt;m_prec&gt;&lt;m_yearfmt&gt;&lt;begin val=&quot;0&quot;/&gt;&lt;end val=&quot;4&quot;/&gt;&lt;/m_yearfmt&gt;&lt;/m_prec&gt;&lt;/PersistentType&gt;&lt;/root&gt;">
              <a:rPr lang="ru-RU" altLang="en-US" sz="1200" smtClean="0">
                <a:latin typeface="Arial" panose="020B0604020202020204" pitchFamily="34" charset="0"/>
              </a:rPr>
              <a:pPr/>
              <a:t>Количество служащих, привлеченных к дисциплинарной отвественности </a:t>
            </a:fld>
            <a:endParaRPr lang="ru-RU" sz="12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1615403" y="1441799"/>
            <a:ext cx="10247313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95350"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ru-RU" sz="1400" kern="0" dirty="0">
                <a:solidFill>
                  <a:srgbClr val="002960"/>
                </a:solidFill>
                <a:latin typeface="Arial"/>
                <a:ea typeface="+mj-ea"/>
                <a:cs typeface="+mj-cs"/>
              </a:rPr>
              <a:t>В </a:t>
            </a:r>
            <a:r>
              <a:rPr lang="ru-RU" sz="1400" kern="0" dirty="0" smtClean="0">
                <a:solidFill>
                  <a:srgbClr val="002960"/>
                </a:solidFill>
                <a:latin typeface="Arial"/>
                <a:ea typeface="+mj-ea"/>
                <a:cs typeface="+mj-cs"/>
              </a:rPr>
              <a:t>Министерстве проводится ежегодная </a:t>
            </a:r>
            <a:r>
              <a:rPr lang="ru-RU" sz="1400" kern="0" dirty="0">
                <a:solidFill>
                  <a:srgbClr val="002960"/>
                </a:solidFill>
                <a:latin typeface="Arial"/>
                <a:ea typeface="+mj-ea"/>
                <a:cs typeface="+mj-cs"/>
              </a:rPr>
              <a:t>кампания по проведению проверок достоверности и полноты сведений о доходах, об имуществе и обязательствах имущественного характера, представленных </a:t>
            </a:r>
            <a:r>
              <a:rPr lang="ru-RU" sz="1400" kern="0" dirty="0" smtClean="0">
                <a:solidFill>
                  <a:srgbClr val="002960"/>
                </a:solidFill>
                <a:latin typeface="Arial"/>
                <a:ea typeface="+mj-ea"/>
                <a:cs typeface="+mj-cs"/>
              </a:rPr>
              <a:t>служащими (при наличии оснований)</a:t>
            </a:r>
            <a:endParaRPr lang="ru-RU" sz="1400" kern="0" dirty="0">
              <a:solidFill>
                <a:srgbClr val="002960"/>
              </a:solidFill>
              <a:latin typeface="Arial"/>
              <a:ea typeface="+mj-ea"/>
              <a:cs typeface="+mj-cs"/>
            </a:endParaRPr>
          </a:p>
        </p:txBody>
      </p:sp>
      <p:pic>
        <p:nvPicPr>
          <p:cNvPr id="166" name="Рисунок 165"/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334116" y="1417467"/>
            <a:ext cx="705012" cy="705012"/>
          </a:xfrm>
          <a:prstGeom prst="rect">
            <a:avLst/>
          </a:prstGeom>
        </p:spPr>
      </p:pic>
      <p:grpSp>
        <p:nvGrpSpPr>
          <p:cNvPr id="168" name="Группа 167"/>
          <p:cNvGrpSpPr/>
          <p:nvPr/>
        </p:nvGrpSpPr>
        <p:grpSpPr>
          <a:xfrm>
            <a:off x="-14478" y="-25138"/>
            <a:ext cx="12192001" cy="760325"/>
            <a:chOff x="-10201" y="1843810"/>
            <a:chExt cx="12192001" cy="760325"/>
          </a:xfrm>
        </p:grpSpPr>
        <p:sp>
          <p:nvSpPr>
            <p:cNvPr id="169" name="Freeform 10"/>
            <p:cNvSpPr>
              <a:spLocks/>
            </p:cNvSpPr>
            <p:nvPr>
              <p:custDataLst>
                <p:tags r:id="rId19"/>
              </p:custDataLst>
            </p:nvPr>
          </p:nvSpPr>
          <p:spPr bwMode="auto">
            <a:xfrm>
              <a:off x="4785400" y="1849654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170" name="Freeform 10"/>
            <p:cNvSpPr>
              <a:spLocks/>
            </p:cNvSpPr>
            <p:nvPr>
              <p:custDataLst>
                <p:tags r:id="rId20"/>
              </p:custDataLst>
            </p:nvPr>
          </p:nvSpPr>
          <p:spPr bwMode="auto">
            <a:xfrm>
              <a:off x="6220500" y="1849654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171" name="Freeform 10"/>
            <p:cNvSpPr>
              <a:spLocks/>
            </p:cNvSpPr>
            <p:nvPr>
              <p:custDataLst>
                <p:tags r:id="rId21"/>
              </p:custDataLst>
            </p:nvPr>
          </p:nvSpPr>
          <p:spPr bwMode="auto">
            <a:xfrm>
              <a:off x="1437430" y="1849654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5" y="0"/>
                  </a:lnTo>
                  <a:lnTo>
                    <a:pt x="1152" y="288"/>
                  </a:lnTo>
                  <a:lnTo>
                    <a:pt x="1085" y="576"/>
                  </a:lnTo>
                  <a:lnTo>
                    <a:pt x="0" y="576"/>
                  </a:lnTo>
                  <a:lnTo>
                    <a:pt x="67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 dirty="0"/>
            </a:p>
          </p:txBody>
        </p:sp>
        <p:sp>
          <p:nvSpPr>
            <p:cNvPr id="172" name="Freeform 10"/>
            <p:cNvSpPr>
              <a:spLocks/>
            </p:cNvSpPr>
            <p:nvPr>
              <p:custDataLst>
                <p:tags r:id="rId22"/>
              </p:custDataLst>
            </p:nvPr>
          </p:nvSpPr>
          <p:spPr bwMode="auto">
            <a:xfrm>
              <a:off x="2849630" y="1849655"/>
              <a:ext cx="2080470" cy="75448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5" y="0"/>
                  </a:lnTo>
                  <a:lnTo>
                    <a:pt x="1152" y="288"/>
                  </a:lnTo>
                  <a:lnTo>
                    <a:pt x="1085" y="576"/>
                  </a:lnTo>
                  <a:lnTo>
                    <a:pt x="0" y="576"/>
                  </a:lnTo>
                  <a:lnTo>
                    <a:pt x="67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173" name="Freeform 10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9090700" y="1849654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174" name="Freeform 1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7655600" y="1849654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175" name="Freeform 1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-10201" y="1843810"/>
              <a:ext cx="1589831" cy="617167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7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7 w 1152"/>
                <a:gd name="connsiteY1" fmla="*/ 0 h 576"/>
                <a:gd name="connsiteX2" fmla="*/ 1152 w 1152"/>
                <a:gd name="connsiteY2" fmla="*/ 288 h 576"/>
                <a:gd name="connsiteX3" fmla="*/ 108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7" y="0"/>
                  </a:lnTo>
                  <a:lnTo>
                    <a:pt x="1152" y="288"/>
                  </a:lnTo>
                  <a:lnTo>
                    <a:pt x="1087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176" name="Freeform 1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10525800" y="1849654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177" name="Rectangle 1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6390754" y="1882063"/>
              <a:ext cx="1043946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Уведомления о коррупционных нарушениях</a:t>
              </a:r>
            </a:p>
          </p:txBody>
        </p:sp>
        <p:sp>
          <p:nvSpPr>
            <p:cNvPr id="178" name="Rectangle 11"/>
            <p:cNvSpPr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7876500" y="1882063"/>
              <a:ext cx="1106245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 результатах просветительских мероприятий</a:t>
              </a:r>
            </a:p>
          </p:txBody>
        </p:sp>
        <p:sp>
          <p:nvSpPr>
            <p:cNvPr id="179" name="Rectangle 11"/>
            <p:cNvSpPr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10672732" y="1882063"/>
              <a:ext cx="1321438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VIII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Противодействие коррупции в сфере закупок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0" name="Rectangle 11"/>
            <p:cNvSpPr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926651" y="1882063"/>
              <a:ext cx="1293849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IV.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Результативность антикоррупционной экспертизы</a:t>
              </a:r>
            </a:p>
          </p:txBody>
        </p:sp>
        <p:sp>
          <p:nvSpPr>
            <p:cNvPr id="182" name="Rectangle 1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607694" y="1907083"/>
              <a:ext cx="1223532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II.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Прием сведений о доходах, расходах об имуществе…</a:t>
              </a:r>
            </a:p>
          </p:txBody>
        </p:sp>
        <p:sp>
          <p:nvSpPr>
            <p:cNvPr id="183" name="Прямоугольник 182"/>
            <p:cNvSpPr/>
            <p:nvPr/>
          </p:nvSpPr>
          <p:spPr>
            <a:xfrm>
              <a:off x="63302" y="1894375"/>
              <a:ext cx="1360096" cy="515375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10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лан </a:t>
              </a:r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работы по противодействию коррупции</a:t>
              </a:r>
            </a:p>
          </p:txBody>
        </p:sp>
        <p:sp>
          <p:nvSpPr>
            <p:cNvPr id="184" name="Rectangle 1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162654" y="1907083"/>
              <a:ext cx="1476060" cy="5400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III. </a:t>
              </a: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Обеспечение функционирования комиссии …</a:t>
              </a: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3929265" y="2705061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4173478" y="2715623"/>
            <a:ext cx="2760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56" name="Текст 2"/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2500856" y="3244490"/>
            <a:ext cx="1412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5400" tIns="0" rIns="2540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411961E4-31CD-427B-A644-441724352D6D}" type="datetime'''''''''''''''''''''''''''''''''''0'''''''''''''''''''''''''''">
              <a:rPr lang="ru-RU" altLang="en-US" sz="1400" smtClean="0"/>
              <a:pPr mar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0</a:t>
            </a:fld>
            <a:endParaRPr lang="ru-RU" sz="1400" dirty="0"/>
          </a:p>
        </p:txBody>
      </p:sp>
      <p:sp>
        <p:nvSpPr>
          <p:cNvPr id="57" name="Текст 2"/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4041610" y="3546500"/>
            <a:ext cx="3746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/>
              <a:t>2022</a:t>
            </a:r>
            <a:endParaRPr lang="ru-RU" sz="1400" dirty="0"/>
          </a:p>
        </p:txBody>
      </p:sp>
      <p:grpSp>
        <p:nvGrpSpPr>
          <p:cNvPr id="58" name="Группа 57"/>
          <p:cNvGrpSpPr/>
          <p:nvPr/>
        </p:nvGrpSpPr>
        <p:grpSpPr>
          <a:xfrm>
            <a:off x="308716" y="3832532"/>
            <a:ext cx="11344930" cy="2628553"/>
            <a:chOff x="290428" y="1676077"/>
            <a:chExt cx="11344930" cy="2987797"/>
          </a:xfrm>
        </p:grpSpPr>
        <p:sp>
          <p:nvSpPr>
            <p:cNvPr id="59" name="Title 1"/>
            <p:cNvSpPr txBox="1">
              <a:spLocks/>
            </p:cNvSpPr>
            <p:nvPr/>
          </p:nvSpPr>
          <p:spPr bwMode="auto">
            <a:xfrm>
              <a:off x="1602447" y="1677342"/>
              <a:ext cx="10008528" cy="708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tabLst>
                  <a:tab pos="357188" algn="l"/>
                </a:tabLst>
                <a:defRPr sz="1900" b="1">
                  <a:solidFill>
                    <a:schemeClr val="tx2"/>
                  </a:solidFill>
                  <a:latin typeface="+mj-lt"/>
                  <a:ea typeface="+mj-ea"/>
                  <a:cs typeface="+mj-cs"/>
                </a:defRPr>
              </a:lvl1pPr>
              <a:lvl2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2pPr>
              <a:lvl3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3pPr>
              <a:lvl4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4pPr>
              <a:lvl5pPr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5pPr>
              <a:lvl6pPr marL="4572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6pPr>
              <a:lvl7pPr marL="9144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7pPr>
              <a:lvl8pPr marL="13716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8pPr>
              <a:lvl9pPr marL="1828800" algn="l" defTabSz="895350" rtl="0" eaLnBrk="1" fontAlgn="base" hangingPunct="1">
                <a:spcBef>
                  <a:spcPct val="0"/>
                </a:spcBef>
                <a:spcAft>
                  <a:spcPct val="0"/>
                </a:spcAft>
                <a:defRPr sz="1900" b="1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r>
                <a:rPr lang="ru-RU" sz="1350" b="0" kern="0" dirty="0">
                  <a:solidFill>
                    <a:srgbClr val="002960"/>
                  </a:solidFill>
                  <a:latin typeface="Arial"/>
                </a:rPr>
                <a:t>В </a:t>
              </a:r>
              <a:r>
                <a:rPr lang="ru-RU" sz="1350" b="0" kern="0" dirty="0" smtClean="0">
                  <a:solidFill>
                    <a:srgbClr val="002960"/>
                  </a:solidFill>
                  <a:latin typeface="Arial"/>
                </a:rPr>
                <a:t>2022 </a:t>
              </a:r>
              <a:r>
                <a:rPr lang="ru-RU" sz="1350" b="0" kern="0" dirty="0">
                  <a:solidFill>
                    <a:srgbClr val="002960"/>
                  </a:solidFill>
                  <a:latin typeface="Arial"/>
                </a:rPr>
                <a:t>году </a:t>
              </a:r>
              <a:r>
                <a:rPr lang="ru-RU" sz="1350" b="0" kern="0" dirty="0" smtClean="0">
                  <a:solidFill>
                    <a:srgbClr val="002960"/>
                  </a:solidFill>
                  <a:latin typeface="Arial"/>
                </a:rPr>
                <a:t>по результатам анализа сведений, представленных в рамках декларационной кампании, в </a:t>
              </a:r>
              <a:r>
                <a:rPr lang="ru-RU" sz="1350" b="0" kern="0" dirty="0">
                  <a:solidFill>
                    <a:srgbClr val="002960"/>
                  </a:solidFill>
                  <a:latin typeface="Arial"/>
                </a:rPr>
                <a:t>Министерстве </a:t>
              </a:r>
              <a:r>
                <a:rPr lang="ru-RU" sz="1350" b="0" kern="0" dirty="0" smtClean="0">
                  <a:solidFill>
                    <a:srgbClr val="002960"/>
                  </a:solidFill>
                  <a:latin typeface="Arial"/>
                </a:rPr>
                <a:t>проведены </a:t>
              </a:r>
              <a:r>
                <a:rPr lang="ru-RU" sz="1350" b="0" kern="0" dirty="0">
                  <a:solidFill>
                    <a:srgbClr val="002960"/>
                  </a:solidFill>
                  <a:latin typeface="Arial"/>
                </a:rPr>
                <a:t>проверки достоверности и полноты сведений о доходах, имуществе </a:t>
              </a:r>
              <a:r>
                <a:rPr lang="ru-RU" sz="1350" b="0" kern="0" dirty="0" smtClean="0">
                  <a:solidFill>
                    <a:srgbClr val="002960"/>
                  </a:solidFill>
                  <a:latin typeface="Arial"/>
                </a:rPr>
                <a:t>и обязательствах </a:t>
              </a:r>
              <a:r>
                <a:rPr lang="ru-RU" sz="1350" b="0" kern="0" dirty="0">
                  <a:solidFill>
                    <a:srgbClr val="002960"/>
                  </a:solidFill>
                  <a:latin typeface="Arial"/>
                </a:rPr>
                <a:t>имущественного характера в отношении </a:t>
              </a:r>
              <a:r>
                <a:rPr lang="ru-RU" sz="1350" b="0" kern="0" dirty="0" smtClean="0">
                  <a:solidFill>
                    <a:srgbClr val="002960"/>
                  </a:solidFill>
                  <a:latin typeface="Arial"/>
                </a:rPr>
                <a:t>4 </a:t>
              </a:r>
              <a:r>
                <a:rPr lang="ru-RU" sz="1350" b="0" kern="0" dirty="0">
                  <a:solidFill>
                    <a:srgbClr val="002960"/>
                  </a:solidFill>
                  <a:latin typeface="Arial"/>
                </a:rPr>
                <a:t>государственных гражданских служащих</a:t>
              </a:r>
              <a:endParaRPr lang="en-US" sz="1350" b="0" kern="0" dirty="0">
                <a:solidFill>
                  <a:srgbClr val="002960"/>
                </a:solidFill>
                <a:latin typeface="Arial"/>
              </a:endParaRPr>
            </a:p>
          </p:txBody>
        </p:sp>
        <p:pic>
          <p:nvPicPr>
            <p:cNvPr id="60" name="Рисунок 59"/>
            <p:cNvPicPr>
              <a:picLocks noChangeAspect="1"/>
            </p:cNvPicPr>
            <p:nvPr/>
          </p:nvPicPr>
          <p:blipFill>
            <a:blip r:embed="rId39"/>
            <a:stretch>
              <a:fillRect/>
            </a:stretch>
          </p:blipFill>
          <p:spPr>
            <a:xfrm>
              <a:off x="290428" y="1676077"/>
              <a:ext cx="1078236" cy="1078236"/>
            </a:xfrm>
            <a:prstGeom prst="rect">
              <a:avLst/>
            </a:prstGeom>
          </p:spPr>
        </p:pic>
        <p:grpSp>
          <p:nvGrpSpPr>
            <p:cNvPr id="61" name="Группа 60"/>
            <p:cNvGrpSpPr/>
            <p:nvPr/>
          </p:nvGrpSpPr>
          <p:grpSpPr>
            <a:xfrm>
              <a:off x="2458572" y="2438561"/>
              <a:ext cx="9176786" cy="2225313"/>
              <a:chOff x="2458572" y="2438561"/>
              <a:chExt cx="9176786" cy="2225313"/>
            </a:xfrm>
          </p:grpSpPr>
          <p:sp>
            <p:nvSpPr>
              <p:cNvPr id="64" name="Равнобедренный треугольник 63"/>
              <p:cNvSpPr/>
              <p:nvPr/>
            </p:nvSpPr>
            <p:spPr>
              <a:xfrm rot="16200000" flipH="1">
                <a:off x="5083988" y="3730748"/>
                <a:ext cx="1746046" cy="120206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6" name="Прямая соединительная линия 65"/>
              <p:cNvCxnSpPr/>
              <p:nvPr/>
            </p:nvCxnSpPr>
            <p:spPr>
              <a:xfrm>
                <a:off x="3182492" y="2809911"/>
                <a:ext cx="493713" cy="0"/>
              </a:xfrm>
              <a:prstGeom prst="line">
                <a:avLst/>
              </a:prstGeom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  <p:sp>
            <p:nvSpPr>
              <p:cNvPr id="68" name="Прямоугольник 67">
                <a:extLst>
                  <a:ext uri="{FF2B5EF4-FFF2-40B4-BE49-F238E27FC236}">
                    <a16:creationId xmlns:a16="http://schemas.microsoft.com/office/drawing/2014/main" xmlns="" id="{98EB543B-6808-4C0A-8C77-0F604A37EFA1}"/>
                  </a:ext>
                </a:extLst>
              </p:cNvPr>
              <p:cNvSpPr/>
              <p:nvPr/>
            </p:nvSpPr>
            <p:spPr>
              <a:xfrm>
                <a:off x="6197960" y="3237050"/>
                <a:ext cx="170770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C00000"/>
                    </a:solidFill>
                    <a:latin typeface="Arial" panose="020B0604020202020204" pitchFamily="34" charset="0"/>
                    <a:ea typeface="Liberation Serif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ru-RU" dirty="0" smtClean="0">
                    <a:latin typeface="Arial" panose="020B0604020202020204" pitchFamily="34" charset="0"/>
                    <a:ea typeface="Liberation Serif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 smtClean="0">
                    <a:latin typeface="Arial" panose="020B0604020202020204" pitchFamily="34" charset="0"/>
                    <a:ea typeface="Liberation Serif" panose="02020603050405020304" pitchFamily="18" charset="0"/>
                    <a:cs typeface="Arial" panose="020B0604020202020204" pitchFamily="34" charset="0"/>
                  </a:rPr>
                  <a:t>гражданин</a:t>
                </a:r>
                <a:endParaRPr lang="ru-RU" sz="1400" dirty="0">
                  <a:latin typeface="Arial" panose="020B0604020202020204" pitchFamily="34" charset="0"/>
                  <a:ea typeface="Liberation Serif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Прямоугольник 71">
                <a:extLst>
                  <a:ext uri="{FF2B5EF4-FFF2-40B4-BE49-F238E27FC236}">
                    <a16:creationId xmlns:a16="http://schemas.microsoft.com/office/drawing/2014/main" xmlns="" id="{98EB543B-6808-4C0A-8C77-0F604A37EFA1}"/>
                  </a:ext>
                </a:extLst>
              </p:cNvPr>
              <p:cNvSpPr/>
              <p:nvPr/>
            </p:nvSpPr>
            <p:spPr>
              <a:xfrm>
                <a:off x="6197960" y="3979643"/>
                <a:ext cx="170770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b="1" dirty="0">
                    <a:solidFill>
                      <a:srgbClr val="C00000"/>
                    </a:solidFill>
                    <a:latin typeface="Arial" panose="020B0604020202020204" pitchFamily="34" charset="0"/>
                    <a:ea typeface="Liberation Serif" panose="02020603050405020304" pitchFamily="18" charset="0"/>
                    <a:cs typeface="Arial" panose="020B0604020202020204" pitchFamily="34" charset="0"/>
                  </a:rPr>
                  <a:t>3</a:t>
                </a:r>
                <a:r>
                  <a:rPr lang="ru-RU" dirty="0" smtClean="0">
                    <a:latin typeface="Arial" panose="020B0604020202020204" pitchFamily="34" charset="0"/>
                    <a:ea typeface="Liberation Serif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ru-RU" sz="1400" dirty="0">
                    <a:latin typeface="Arial" panose="020B0604020202020204" pitchFamily="34" charset="0"/>
                    <a:ea typeface="Liberation Serif" panose="02020603050405020304" pitchFamily="18" charset="0"/>
                    <a:cs typeface="Arial" panose="020B0604020202020204" pitchFamily="34" charset="0"/>
                  </a:rPr>
                  <a:t>гос. </a:t>
                </a:r>
                <a:r>
                  <a:rPr lang="ru-RU" sz="1400" dirty="0" smtClean="0">
                    <a:latin typeface="Arial" panose="020B0604020202020204" pitchFamily="34" charset="0"/>
                    <a:ea typeface="Liberation Serif" panose="02020603050405020304" pitchFamily="18" charset="0"/>
                    <a:cs typeface="Arial" panose="020B0604020202020204" pitchFamily="34" charset="0"/>
                  </a:rPr>
                  <a:t>служащих</a:t>
                </a:r>
                <a:endParaRPr lang="ru-RU" sz="1400" dirty="0">
                  <a:latin typeface="Arial" panose="020B0604020202020204" pitchFamily="34" charset="0"/>
                  <a:ea typeface="Liberation Serif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Прямоугольник 72">
                <a:extLst>
                  <a:ext uri="{FF2B5EF4-FFF2-40B4-BE49-F238E27FC236}">
                    <a16:creationId xmlns:a16="http://schemas.microsoft.com/office/drawing/2014/main" xmlns="" id="{98EB543B-6808-4C0A-8C77-0F604A37EFA1}"/>
                  </a:ext>
                </a:extLst>
              </p:cNvPr>
              <p:cNvSpPr/>
              <p:nvPr/>
            </p:nvSpPr>
            <p:spPr>
              <a:xfrm>
                <a:off x="8001728" y="3190884"/>
                <a:ext cx="363363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i="1" dirty="0">
                    <a:latin typeface="Arial" panose="020B0604020202020204" pitchFamily="34" charset="0"/>
                    <a:ea typeface="Liberation Serif" panose="02020603050405020304" pitchFamily="18" charset="0"/>
                    <a:cs typeface="Arial" panose="020B0604020202020204" pitchFamily="34" charset="0"/>
                  </a:rPr>
                  <a:t>решение об отсутствии оснований для привлечения к юридической ответственности</a:t>
                </a:r>
              </a:p>
            </p:txBody>
          </p:sp>
          <p:sp>
            <p:nvSpPr>
              <p:cNvPr id="74" name="Прямоугольник 73">
                <a:extLst>
                  <a:ext uri="{FF2B5EF4-FFF2-40B4-BE49-F238E27FC236}">
                    <a16:creationId xmlns:a16="http://schemas.microsoft.com/office/drawing/2014/main" xmlns="" id="{98EB543B-6808-4C0A-8C77-0F604A37EFA1}"/>
                  </a:ext>
                </a:extLst>
              </p:cNvPr>
              <p:cNvSpPr/>
              <p:nvPr/>
            </p:nvSpPr>
            <p:spPr>
              <a:xfrm>
                <a:off x="7977345" y="3841144"/>
                <a:ext cx="363363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i="1" dirty="0" smtClean="0">
                    <a:latin typeface="Arial" panose="020B0604020202020204" pitchFamily="34" charset="0"/>
                    <a:ea typeface="Liberation Serif" panose="02020603050405020304" pitchFamily="18" charset="0"/>
                    <a:cs typeface="Arial" panose="020B0604020202020204" pitchFamily="34" charset="0"/>
                  </a:rPr>
                  <a:t>указание </a:t>
                </a:r>
                <a:r>
                  <a:rPr lang="ru-RU" sz="1200" i="1" dirty="0">
                    <a:latin typeface="Arial" panose="020B0604020202020204" pitchFamily="34" charset="0"/>
                    <a:ea typeface="Liberation Serif" panose="02020603050405020304" pitchFamily="18" charset="0"/>
                    <a:cs typeface="Arial" panose="020B0604020202020204" pitchFamily="34" charset="0"/>
                  </a:rPr>
                  <a:t>на недопустимость нарушения законодательства о противодействии коррупции</a:t>
                </a:r>
              </a:p>
            </p:txBody>
          </p:sp>
          <p:sp>
            <p:nvSpPr>
              <p:cNvPr id="75" name="Прямоугольник 74">
                <a:extLst>
                  <a:ext uri="{FF2B5EF4-FFF2-40B4-BE49-F238E27FC236}">
                    <a16:creationId xmlns:a16="http://schemas.microsoft.com/office/drawing/2014/main" xmlns="" id="{98EB543B-6808-4C0A-8C77-0F604A37EFA1}"/>
                  </a:ext>
                </a:extLst>
              </p:cNvPr>
              <p:cNvSpPr/>
              <p:nvPr/>
            </p:nvSpPr>
            <p:spPr>
              <a:xfrm>
                <a:off x="8001728" y="2438561"/>
                <a:ext cx="3492279" cy="276999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200" dirty="0" smtClean="0">
                    <a:latin typeface="Arial" panose="020B0604020202020204" pitchFamily="34" charset="0"/>
                    <a:ea typeface="Liberation Serif" panose="02020603050405020304" pitchFamily="18" charset="0"/>
                    <a:cs typeface="Arial" panose="020B0604020202020204" pitchFamily="34" charset="0"/>
                  </a:rPr>
                  <a:t>ПРИНЯТЫЕ МЕРЫ</a:t>
                </a:r>
                <a:endParaRPr lang="ru-RU" sz="1400" dirty="0">
                  <a:latin typeface="Arial" panose="020B0604020202020204" pitchFamily="34" charset="0"/>
                  <a:ea typeface="Liberation Serif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2458572" y="3133175"/>
                <a:ext cx="1162749" cy="946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33</a:t>
                </a:r>
                <a:r>
                  <a:rPr lang="ru-RU" dirty="0" smtClean="0"/>
                  <a:t> </a:t>
                </a:r>
              </a:p>
              <a:p>
                <a:pPr algn="ctr"/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гос. служащих,</a:t>
                </a:r>
              </a:p>
              <a:p>
                <a:pPr algn="ctr"/>
                <a:r>
                  <a:rPr lang="ru-RU" sz="1050" dirty="0">
                    <a:latin typeface="Arial" panose="020B0604020202020204" pitchFamily="34" charset="0"/>
                    <a:cs typeface="Arial" panose="020B0604020202020204" pitchFamily="34" charset="0"/>
                  </a:rPr>
                  <a:t>п</a:t>
                </a:r>
                <a:r>
                  <a:rPr lang="ru-RU" sz="10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одающих сведения</a:t>
                </a:r>
                <a:endParaRPr lang="ru-RU" sz="10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3" name="Прямая соединительная линия 62"/>
              <p:cNvCxnSpPr>
                <a:endCxn id="64" idx="0"/>
              </p:cNvCxnSpPr>
              <p:nvPr/>
            </p:nvCxnSpPr>
            <p:spPr>
              <a:xfrm>
                <a:off x="3685377" y="2808521"/>
                <a:ext cx="2211531" cy="982330"/>
              </a:xfrm>
              <a:prstGeom prst="line">
                <a:avLst/>
              </a:prstGeom>
              <a:ln/>
            </p:spPr>
            <p:style>
              <a:lnRef idx="1">
                <a:schemeClr val="accent3"/>
              </a:lnRef>
              <a:fillRef idx="0">
                <a:schemeClr val="accent3"/>
              </a:fillRef>
              <a:effectRef idx="0">
                <a:schemeClr val="accent3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Текст 2"/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3112156" y="4732770"/>
            <a:ext cx="498475" cy="192088"/>
          </a:xfrm>
          <a:prstGeom prst="rect">
            <a:avLst/>
          </a:prstGeom>
          <a:solidFill>
            <a:srgbClr val="C30C3E"/>
          </a:solidFill>
          <a:ln>
            <a:noFill/>
          </a:ln>
          <a:effectLst/>
        </p:spPr>
        <p:txBody>
          <a:bodyPr vert="horz" wrap="none" lIns="25400" tIns="0" rIns="2540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b="1" dirty="0" smtClean="0">
                <a:solidFill>
                  <a:schemeClr val="bg1"/>
                </a:solidFill>
              </a:rPr>
              <a:t>12,1%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4" name="Rectangle 11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9473701" y="42242"/>
            <a:ext cx="1016998" cy="48174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447" tIns="0" rIns="3447" bIns="0" anchor="ctr">
            <a:noAutofit/>
          </a:bodyPr>
          <a:lstStyle/>
          <a:p>
            <a:pPr defTabSz="809934">
              <a:buClr>
                <a:schemeClr val="tx2"/>
              </a:buClr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. О ведении страницы Министерства </a:t>
            </a:r>
          </a:p>
          <a:p>
            <a:pPr defTabSz="809934">
              <a:buClr>
                <a:schemeClr val="tx2"/>
              </a:buClr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 социальной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12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" name="Объект 4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27175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name="Слайд think-cell" r:id="rId39" imgW="347" imgH="348" progId="TCLayout.ActiveDocument.1">
                  <p:embed/>
                </p:oleObj>
              </mc:Choice>
              <mc:Fallback>
                <p:oleObj name="Слайд think-cell" r:id="rId39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itle 1"/>
          <p:cNvSpPr txBox="1">
            <a:spLocks/>
          </p:cNvSpPr>
          <p:nvPr/>
        </p:nvSpPr>
        <p:spPr bwMode="auto">
          <a:xfrm>
            <a:off x="209549" y="760273"/>
            <a:ext cx="11967974" cy="47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544" kern="0" dirty="0" smtClean="0">
                <a:solidFill>
                  <a:srgbClr val="002960"/>
                </a:solidFill>
                <a:latin typeface="Arial"/>
              </a:rPr>
              <a:t>В 2022 году проведена работа по повышению </a:t>
            </a:r>
            <a:r>
              <a:rPr lang="ru-RU" sz="1544" kern="0" dirty="0">
                <a:solidFill>
                  <a:srgbClr val="002960"/>
                </a:solidFill>
                <a:latin typeface="Arial"/>
              </a:rPr>
              <a:t>результативности антикоррупционной экспертизы нормативных правовых актов и проектов нормативных правовых </a:t>
            </a:r>
            <a:r>
              <a:rPr lang="ru-RU" sz="1544" kern="0" dirty="0" smtClean="0">
                <a:solidFill>
                  <a:srgbClr val="002960"/>
                </a:solidFill>
                <a:latin typeface="Arial"/>
              </a:rPr>
              <a:t>актов Свердловской области, разработанных Министерством</a:t>
            </a:r>
            <a:endParaRPr lang="en-US" sz="1544" kern="0" dirty="0">
              <a:solidFill>
                <a:srgbClr val="002960"/>
              </a:solid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BF15-B828-476D-A17A-9296DAC8F725}" type="slidenum">
              <a:rPr lang="ru-RU" smtClean="0"/>
              <a:t>5</a:t>
            </a:fld>
            <a:endParaRPr lang="ru-RU" dirty="0"/>
          </a:p>
        </p:txBody>
      </p:sp>
      <p:graphicFrame>
        <p:nvGraphicFramePr>
          <p:cNvPr id="126" name="Chart 3"/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804241560"/>
              </p:ext>
            </p:extLst>
          </p:nvPr>
        </p:nvGraphicFramePr>
        <p:xfrm>
          <a:off x="7751763" y="2499093"/>
          <a:ext cx="3117850" cy="2770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1"/>
          </a:graphicData>
        </a:graphic>
      </p:graphicFrame>
      <p:sp>
        <p:nvSpPr>
          <p:cNvPr id="111" name="Прямоугольник 110"/>
          <p:cNvSpPr/>
          <p:nvPr>
            <p:custDataLst>
              <p:tags r:id="rId4"/>
            </p:custDataLst>
          </p:nvPr>
        </p:nvSpPr>
        <p:spPr bwMode="auto">
          <a:xfrm>
            <a:off x="7489825" y="5857875"/>
            <a:ext cx="187325" cy="139700"/>
          </a:xfrm>
          <a:prstGeom prst="rect">
            <a:avLst/>
          </a:prstGeom>
          <a:solidFill>
            <a:srgbClr val="FB313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/>
          <p:cNvSpPr/>
          <p:nvPr>
            <p:custDataLst>
              <p:tags r:id="rId5"/>
            </p:custDataLst>
          </p:nvPr>
        </p:nvSpPr>
        <p:spPr bwMode="auto">
          <a:xfrm>
            <a:off x="7489825" y="5451475"/>
            <a:ext cx="187325" cy="139700"/>
          </a:xfrm>
          <a:prstGeom prst="rect">
            <a:avLst/>
          </a:prstGeom>
          <a:solidFill>
            <a:schemeClr val="accent6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0" name="Прямоугольник 109"/>
          <p:cNvSpPr/>
          <p:nvPr>
            <p:custDataLst>
              <p:tags r:id="rId6"/>
            </p:custDataLst>
          </p:nvPr>
        </p:nvSpPr>
        <p:spPr bwMode="auto">
          <a:xfrm>
            <a:off x="7489825" y="5654675"/>
            <a:ext cx="187325" cy="1397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Текст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727950" y="5459413"/>
            <a:ext cx="3281363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FBD22C9-E07C-4EBF-BA80-E392D3AC4228}" type="datetime'П''''рое''кты указов Губе''рнатора ''Сверд''ловской облас''ти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Проекты указов Губернатора Свердловской области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3" name="Текст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727950" y="5662613"/>
            <a:ext cx="3965575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FCB0764-1273-43E4-B118-5D9E0B080FF0}" type="datetime'Проекты постановлений Правите''льства Сверд''ловской области'">
              <a:rPr lang="ru-RU" altLang="en-US" sz="1050" smtClean="0">
                <a:latin typeface="Arial" panose="020B0604020202020204" pitchFamily="34" charset="0"/>
              </a:rPr>
              <a:pPr/>
              <a:t>Проекты постановлений Правительства Свердловской области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4" name="Текст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7727950" y="5865813"/>
            <a:ext cx="2051050" cy="14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7DB6550-CFA0-4E02-8BF9-726BF0911F4B}" type="datetime'Пр''ое''к''ты'' приказов'' ''''Мин''''''''''ис''те''рства'''''">
              <a:rPr lang="ru-RU" altLang="en-US" sz="105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Проекты приказов Министерства</a:t>
            </a:fld>
            <a:endParaRPr lang="ru-RU" sz="105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2" name="Title 1"/>
          <p:cNvSpPr txBox="1">
            <a:spLocks/>
          </p:cNvSpPr>
          <p:nvPr/>
        </p:nvSpPr>
        <p:spPr bwMode="auto">
          <a:xfrm>
            <a:off x="471724" y="1498251"/>
            <a:ext cx="5080957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400" b="0" kern="0" dirty="0">
                <a:solidFill>
                  <a:srgbClr val="002960"/>
                </a:solidFill>
                <a:latin typeface="Arial"/>
              </a:rPr>
              <a:t>В </a:t>
            </a:r>
            <a:r>
              <a:rPr lang="ru-RU" sz="1400" b="0" kern="0" dirty="0" smtClean="0">
                <a:solidFill>
                  <a:srgbClr val="002960"/>
                </a:solidFill>
                <a:latin typeface="Arial"/>
              </a:rPr>
              <a:t>2022 </a:t>
            </a:r>
            <a:r>
              <a:rPr lang="ru-RU" sz="1400" b="0" kern="0" dirty="0">
                <a:solidFill>
                  <a:srgbClr val="002960"/>
                </a:solidFill>
                <a:latin typeface="Arial"/>
              </a:rPr>
              <a:t>году продолжена работа по </a:t>
            </a:r>
            <a:r>
              <a:rPr lang="ru-RU" sz="1400" b="0" kern="0" dirty="0" smtClean="0">
                <a:solidFill>
                  <a:srgbClr val="002960"/>
                </a:solidFill>
                <a:latin typeface="Arial"/>
              </a:rPr>
              <a:t>обеспечению условий для проведения независимой антикоррупционной </a:t>
            </a:r>
            <a:r>
              <a:rPr lang="ru-RU" sz="1400" b="0" kern="0" dirty="0">
                <a:solidFill>
                  <a:srgbClr val="002960"/>
                </a:solidFill>
                <a:latin typeface="Arial"/>
              </a:rPr>
              <a:t>экспертизы НПА, проекты которых разработаны Министерством</a:t>
            </a:r>
            <a:endParaRPr lang="en-US" sz="1400" b="0" kern="0" dirty="0">
              <a:solidFill>
                <a:srgbClr val="002960"/>
              </a:solidFill>
              <a:latin typeface="Arial"/>
            </a:endParaRPr>
          </a:p>
        </p:txBody>
      </p:sp>
      <p:sp>
        <p:nvSpPr>
          <p:cNvPr id="143" name="Title 1"/>
          <p:cNvSpPr txBox="1">
            <a:spLocks/>
          </p:cNvSpPr>
          <p:nvPr/>
        </p:nvSpPr>
        <p:spPr bwMode="auto">
          <a:xfrm>
            <a:off x="6770498" y="1581605"/>
            <a:ext cx="519626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400" b="0" kern="0" dirty="0">
                <a:solidFill>
                  <a:srgbClr val="002960"/>
                </a:solidFill>
                <a:latin typeface="Arial"/>
              </a:rPr>
              <a:t>Результаты антикоррупционной экспертизы </a:t>
            </a:r>
            <a:r>
              <a:rPr lang="ru-RU" sz="1400" b="0" kern="0" dirty="0" smtClean="0">
                <a:solidFill>
                  <a:srgbClr val="002960"/>
                </a:solidFill>
                <a:latin typeface="Arial"/>
              </a:rPr>
              <a:t>в 2022 </a:t>
            </a:r>
            <a:r>
              <a:rPr lang="ru-RU" sz="1400" b="0" kern="0" dirty="0">
                <a:solidFill>
                  <a:srgbClr val="002960"/>
                </a:solidFill>
                <a:latin typeface="Arial"/>
              </a:rPr>
              <a:t>году </a:t>
            </a:r>
            <a:r>
              <a:rPr lang="ru-RU" sz="1400" b="0" kern="0" dirty="0" smtClean="0">
                <a:solidFill>
                  <a:srgbClr val="002960"/>
                </a:solidFill>
                <a:latin typeface="Arial"/>
              </a:rPr>
              <a:t>определили </a:t>
            </a:r>
            <a:r>
              <a:rPr lang="ru-RU" sz="1400" b="0" u="sng" kern="0" dirty="0">
                <a:solidFill>
                  <a:srgbClr val="002960"/>
                </a:solidFill>
                <a:latin typeface="Arial"/>
              </a:rPr>
              <a:t>отсутствие коррупциогенных факторов</a:t>
            </a:r>
            <a:endParaRPr lang="en-US" sz="1400" b="0" u="sng" kern="0" dirty="0">
              <a:solidFill>
                <a:srgbClr val="002960"/>
              </a:solidFill>
              <a:latin typeface="Arial"/>
            </a:endParaRPr>
          </a:p>
        </p:txBody>
      </p:sp>
      <p:sp>
        <p:nvSpPr>
          <p:cNvPr id="144" name="McK 5. Source">
            <a:extLst>
              <a:ext uri="{FF2B5EF4-FFF2-40B4-BE49-F238E27FC236}">
                <a16:creationId xmlns:a16="http://schemas.microsoft.com/office/drawing/2014/main" xmlns="" id="{DB77CC44-E437-4BF2-816B-0171EDD00063}"/>
              </a:ext>
            </a:extLst>
          </p:cNvPr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1618" y="6627107"/>
            <a:ext cx="10414465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/>
          <a:p>
            <a:pPr marL="733737" indent="-733737" defTabSz="913526">
              <a:tabLst>
                <a:tab pos="730497" algn="l"/>
              </a:tabLst>
            </a:pPr>
            <a:endParaRPr lang="en-US" sz="9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8729313" y="3575587"/>
            <a:ext cx="1162749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77</a:t>
            </a:r>
            <a:r>
              <a:rPr lang="ru-RU" dirty="0" smtClean="0"/>
              <a:t> </a:t>
            </a:r>
          </a:p>
          <a:p>
            <a:pPr algn="ctr"/>
            <a:r>
              <a:rPr lang="ru-RU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НПА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Прямоугольник 170"/>
          <p:cNvSpPr/>
          <p:nvPr/>
        </p:nvSpPr>
        <p:spPr>
          <a:xfrm>
            <a:off x="281618" y="2400366"/>
            <a:ext cx="520723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2" name="Прямоугольник 171"/>
          <p:cNvSpPr/>
          <p:nvPr/>
        </p:nvSpPr>
        <p:spPr>
          <a:xfrm>
            <a:off x="6498709" y="2400365"/>
            <a:ext cx="5207232" cy="4571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50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0" name="Группа 59"/>
          <p:cNvGrpSpPr/>
          <p:nvPr/>
        </p:nvGrpSpPr>
        <p:grpSpPr>
          <a:xfrm>
            <a:off x="-10201" y="-19050"/>
            <a:ext cx="12192001" cy="710216"/>
            <a:chOff x="-10201" y="2857656"/>
            <a:chExt cx="12192001" cy="710216"/>
          </a:xfrm>
        </p:grpSpPr>
        <p:sp>
          <p:nvSpPr>
            <p:cNvPr id="61" name="Freeform 10"/>
            <p:cNvSpPr>
              <a:spLocks/>
            </p:cNvSpPr>
            <p:nvPr>
              <p:custDataLst>
                <p:tags r:id="rId23"/>
              </p:custDataLst>
            </p:nvPr>
          </p:nvSpPr>
          <p:spPr bwMode="auto">
            <a:xfrm>
              <a:off x="6220500" y="2863500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2" name="Freeform 10"/>
            <p:cNvSpPr>
              <a:spLocks/>
            </p:cNvSpPr>
            <p:nvPr>
              <p:custDataLst>
                <p:tags r:id="rId24"/>
              </p:custDataLst>
            </p:nvPr>
          </p:nvSpPr>
          <p:spPr bwMode="auto">
            <a:xfrm>
              <a:off x="1437430" y="2863500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5" y="0"/>
                  </a:lnTo>
                  <a:lnTo>
                    <a:pt x="1152" y="288"/>
                  </a:lnTo>
                  <a:lnTo>
                    <a:pt x="1085" y="576"/>
                  </a:lnTo>
                  <a:lnTo>
                    <a:pt x="0" y="576"/>
                  </a:lnTo>
                  <a:lnTo>
                    <a:pt x="67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 dirty="0"/>
            </a:p>
          </p:txBody>
        </p:sp>
        <p:sp>
          <p:nvSpPr>
            <p:cNvPr id="63" name="Freeform 10"/>
            <p:cNvSpPr>
              <a:spLocks/>
            </p:cNvSpPr>
            <p:nvPr>
              <p:custDataLst>
                <p:tags r:id="rId25"/>
              </p:custDataLst>
            </p:nvPr>
          </p:nvSpPr>
          <p:spPr bwMode="auto">
            <a:xfrm>
              <a:off x="2925830" y="2863500"/>
              <a:ext cx="2080470" cy="611323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5" y="0"/>
                  </a:lnTo>
                  <a:lnTo>
                    <a:pt x="1152" y="288"/>
                  </a:lnTo>
                  <a:lnTo>
                    <a:pt x="1085" y="576"/>
                  </a:lnTo>
                  <a:lnTo>
                    <a:pt x="0" y="576"/>
                  </a:lnTo>
                  <a:lnTo>
                    <a:pt x="67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4" name="Freeform 10"/>
            <p:cNvSpPr>
              <a:spLocks/>
            </p:cNvSpPr>
            <p:nvPr>
              <p:custDataLst>
                <p:tags r:id="rId26"/>
              </p:custDataLst>
            </p:nvPr>
          </p:nvSpPr>
          <p:spPr bwMode="auto">
            <a:xfrm>
              <a:off x="9090700" y="2863500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5" name="Freeform 10"/>
            <p:cNvSpPr>
              <a:spLocks/>
            </p:cNvSpPr>
            <p:nvPr>
              <p:custDataLst>
                <p:tags r:id="rId27"/>
              </p:custDataLst>
            </p:nvPr>
          </p:nvSpPr>
          <p:spPr bwMode="auto">
            <a:xfrm>
              <a:off x="7655600" y="2863500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6" name="Freeform 10"/>
            <p:cNvSpPr>
              <a:spLocks/>
            </p:cNvSpPr>
            <p:nvPr>
              <p:custDataLst>
                <p:tags r:id="rId28"/>
              </p:custDataLst>
            </p:nvPr>
          </p:nvSpPr>
          <p:spPr bwMode="auto">
            <a:xfrm>
              <a:off x="-10201" y="2857656"/>
              <a:ext cx="1589831" cy="617167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7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7 w 1152"/>
                <a:gd name="connsiteY1" fmla="*/ 0 h 576"/>
                <a:gd name="connsiteX2" fmla="*/ 1152 w 1152"/>
                <a:gd name="connsiteY2" fmla="*/ 288 h 576"/>
                <a:gd name="connsiteX3" fmla="*/ 108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7" y="0"/>
                  </a:lnTo>
                  <a:lnTo>
                    <a:pt x="1152" y="288"/>
                  </a:lnTo>
                  <a:lnTo>
                    <a:pt x="1087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7" name="Freeform 10"/>
            <p:cNvSpPr>
              <a:spLocks/>
            </p:cNvSpPr>
            <p:nvPr>
              <p:custDataLst>
                <p:tags r:id="rId29"/>
              </p:custDataLst>
            </p:nvPr>
          </p:nvSpPr>
          <p:spPr bwMode="auto">
            <a:xfrm>
              <a:off x="10525800" y="2863500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8" name="Freeform 10"/>
            <p:cNvSpPr>
              <a:spLocks/>
            </p:cNvSpPr>
            <p:nvPr>
              <p:custDataLst>
                <p:tags r:id="rId30"/>
              </p:custDataLst>
            </p:nvPr>
          </p:nvSpPr>
          <p:spPr bwMode="auto">
            <a:xfrm>
              <a:off x="4528530" y="2863500"/>
              <a:ext cx="1910370" cy="704372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9" name="Rectangle 11"/>
            <p:cNvSpPr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1628089" y="2915240"/>
              <a:ext cx="1223532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II.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Прием сведений о доходах, расходах об имуществе…</a:t>
              </a:r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83697" y="2902532"/>
              <a:ext cx="1360096" cy="515375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10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лан </a:t>
              </a:r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работы по противодействию коррупции</a:t>
              </a:r>
            </a:p>
          </p:txBody>
        </p:sp>
        <p:sp>
          <p:nvSpPr>
            <p:cNvPr id="71" name="Rectangle 11"/>
            <p:cNvSpPr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148311" y="2902532"/>
              <a:ext cx="1155454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III.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Обеспечение функционирования комиссии …</a:t>
              </a:r>
            </a:p>
          </p:txBody>
        </p:sp>
        <p:sp>
          <p:nvSpPr>
            <p:cNvPr id="72" name="Rectangle 11"/>
            <p:cNvSpPr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696130" y="2945686"/>
              <a:ext cx="1580274" cy="5400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IV.</a:t>
              </a: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 Результативность антикоррупционной экспертизы</a:t>
              </a:r>
            </a:p>
          </p:txBody>
        </p:sp>
        <p:sp>
          <p:nvSpPr>
            <p:cNvPr id="73" name="Rectangle 11"/>
            <p:cNvSpPr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498709" y="2898965"/>
              <a:ext cx="1043946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Уведомления о коррупционных нарушениях</a:t>
              </a:r>
            </a:p>
          </p:txBody>
        </p:sp>
        <p:sp>
          <p:nvSpPr>
            <p:cNvPr id="74" name="Rectangle 11"/>
            <p:cNvSpPr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984455" y="2898965"/>
              <a:ext cx="1106245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 результатах просветительских мероприятий</a:t>
              </a:r>
            </a:p>
          </p:txBody>
        </p:sp>
        <p:sp>
          <p:nvSpPr>
            <p:cNvPr id="75" name="Rectangle 11"/>
            <p:cNvSpPr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0780687" y="2898965"/>
              <a:ext cx="1321438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VIII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Противодействие коррупции в сфере закупок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24" name="Chart 3"/>
          <p:cNvGraphicFramePr/>
          <p:nvPr>
            <p:custDataLst>
              <p:tags r:id="rId11"/>
            </p:custDataLst>
            <p:extLst>
              <p:ext uri="{D42A27DB-BD31-4B8C-83A1-F6EECF244321}">
                <p14:modId xmlns:p14="http://schemas.microsoft.com/office/powerpoint/2010/main" val="3043043374"/>
              </p:ext>
            </p:extLst>
          </p:nvPr>
        </p:nvGraphicFramePr>
        <p:xfrm>
          <a:off x="761504" y="2673987"/>
          <a:ext cx="4773613" cy="276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2"/>
          </a:graphicData>
        </a:graphic>
      </p:graphicFrame>
      <p:sp>
        <p:nvSpPr>
          <p:cNvPr id="79" name="Текст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412750" y="3034212"/>
            <a:ext cx="3619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E6D7479-06B4-41DE-AFAF-3FA460D68820}" type="datetime'''''''''2''''''''''''0''''''1''''9'''''''''''''''''">
              <a:rPr lang="ru-RU" altLang="en-US" sz="1400" smtClean="0"/>
              <a:pPr/>
              <a:t>2019</a:t>
            </a:fld>
            <a:endParaRPr lang="ru-RU" sz="1400" dirty="0"/>
          </a:p>
        </p:txBody>
      </p:sp>
      <p:sp>
        <p:nvSpPr>
          <p:cNvPr id="80" name="Текст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412750" y="3670427"/>
            <a:ext cx="3619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520FD4EB-6A5E-4ECA-8771-EDABB2E3BA6F}" type="datetime'''2''''''''''''''''0''''''''''2''''''''''''''''''0'''''''''''">
              <a:rPr lang="ru-RU" altLang="en-US" sz="1400" smtClean="0"/>
              <a:pPr/>
              <a:t>2020</a:t>
            </a:fld>
            <a:endParaRPr lang="ru-RU" sz="1400" dirty="0"/>
          </a:p>
        </p:txBody>
      </p:sp>
      <p:sp>
        <p:nvSpPr>
          <p:cNvPr id="81" name="Текст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412750" y="4295725"/>
            <a:ext cx="3619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fld id="{3EE03C9E-82E8-4346-9BB5-E97D41C71597}" type="datetime'''''''''''''''''''''''2''''''''''''''02''''''''''''1'">
              <a:rPr lang="ru-RU" altLang="en-US" sz="1400" smtClean="0"/>
              <a:pPr/>
              <a:t>2021</a:t>
            </a:fld>
            <a:endParaRPr lang="ru-RU" sz="1400" dirty="0"/>
          </a:p>
        </p:txBody>
      </p:sp>
      <p:sp>
        <p:nvSpPr>
          <p:cNvPr id="15" name="Прямоугольник 14"/>
          <p:cNvSpPr/>
          <p:nvPr>
            <p:custDataLst>
              <p:tags r:id="rId15"/>
            </p:custDataLst>
          </p:nvPr>
        </p:nvSpPr>
        <p:spPr bwMode="auto">
          <a:xfrm>
            <a:off x="947738" y="6221087"/>
            <a:ext cx="196850" cy="147638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>
            <p:custDataLst>
              <p:tags r:id="rId16"/>
            </p:custDataLst>
          </p:nvPr>
        </p:nvSpPr>
        <p:spPr bwMode="auto">
          <a:xfrm>
            <a:off x="947738" y="5981756"/>
            <a:ext cx="196850" cy="147638"/>
          </a:xfrm>
          <a:prstGeom prst="rect">
            <a:avLst/>
          </a:prstGeom>
          <a:solidFill>
            <a:srgbClr val="364D6E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Текст 2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>
            <a:off x="1195388" y="5989693"/>
            <a:ext cx="3409950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98DA837-0FD3-4AAB-98D3-95E358930841}" type="datetime'''Кол-во подгот''овленных ''''НПА Свер''дловской обл''аст''и'">
              <a:rPr lang="ru-RU" altLang="en-US" sz="11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Кол-во подготовленных НПА Свердловской области</a:t>
            </a:fld>
            <a:endParaRPr lang="ru-RU" sz="11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4" name="Текст 2"/>
          <p:cNvSpPr>
            <a:spLocks noGrp="1"/>
          </p:cNvSpPr>
          <p:nvPr>
            <p:custDataLst>
              <p:tags r:id="rId18"/>
            </p:custDataLst>
          </p:nvPr>
        </p:nvSpPr>
        <p:spPr bwMode="auto">
          <a:xfrm>
            <a:off x="1195388" y="6229024"/>
            <a:ext cx="3659188" cy="15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7FF6AFAA-3BB3-4AE2-95F4-829B99C15B94}" type="datetime'Кол-во полученных ''заключений независимых экспер''т''о''в'''">
              <a:rPr lang="ru-RU" altLang="en-US" sz="11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Кол-во полученных заключений независимых экспертов</a:t>
            </a:fld>
            <a:endParaRPr lang="ru-RU" sz="11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3" name="Текст 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>
            <a:off x="412750" y="4949764"/>
            <a:ext cx="3619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/>
              <a:t>2022</a:t>
            </a:r>
            <a:endParaRPr lang="ru-RU" sz="1400" dirty="0"/>
          </a:p>
        </p:txBody>
      </p:sp>
      <p:sp>
        <p:nvSpPr>
          <p:cNvPr id="44" name="Текст 2"/>
          <p:cNvSpPr>
            <a:spLocks noGrp="1"/>
          </p:cNvSpPr>
          <p:nvPr>
            <p:custDataLst>
              <p:tags r:id="rId20"/>
            </p:custDataLst>
          </p:nvPr>
        </p:nvSpPr>
        <p:spPr bwMode="auto">
          <a:xfrm>
            <a:off x="4644350" y="4813062"/>
            <a:ext cx="3619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/>
              <a:t>77</a:t>
            </a:r>
            <a:endParaRPr lang="ru-RU" sz="1400" dirty="0"/>
          </a:p>
        </p:txBody>
      </p:sp>
      <p:sp>
        <p:nvSpPr>
          <p:cNvPr id="45" name="Текст 2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>
            <a:off x="1081843" y="5061404"/>
            <a:ext cx="3619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46" name="Rectangle 11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9438121" y="57247"/>
            <a:ext cx="1016998" cy="48174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447" tIns="0" rIns="3447" bIns="0" anchor="ctr">
            <a:noAutofit/>
          </a:bodyPr>
          <a:lstStyle/>
          <a:p>
            <a:pPr defTabSz="809934">
              <a:buClr>
                <a:schemeClr val="tx2"/>
              </a:buClr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. О ведении страницы Министерства </a:t>
            </a:r>
          </a:p>
          <a:p>
            <a:pPr defTabSz="809934">
              <a:buClr>
                <a:schemeClr val="tx2"/>
              </a:buClr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 социальной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5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Объект 4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95145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01" name="Слайд think-cell" r:id="rId19" imgW="347" imgH="348" progId="TCLayout.ActiveDocument.1">
                  <p:embed/>
                </p:oleObj>
              </mc:Choice>
              <mc:Fallback>
                <p:oleObj name="Слайд think-cell" r:id="rId19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8E9B7-81DB-421D-8B10-379E1C538B62}" type="slidenum">
              <a:rPr lang="ru-RU" smtClean="0"/>
              <a:t>6</a:t>
            </a:fld>
            <a:endParaRPr lang="ru-RU" dirty="0"/>
          </a:p>
        </p:txBody>
      </p:sp>
      <p:sp>
        <p:nvSpPr>
          <p:cNvPr id="39" name="Title 1"/>
          <p:cNvSpPr txBox="1">
            <a:spLocks/>
          </p:cNvSpPr>
          <p:nvPr/>
        </p:nvSpPr>
        <p:spPr bwMode="auto">
          <a:xfrm>
            <a:off x="209549" y="760273"/>
            <a:ext cx="11967974" cy="47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544" kern="0" dirty="0" smtClean="0">
                <a:solidFill>
                  <a:srgbClr val="002960"/>
                </a:solidFill>
                <a:latin typeface="Arial"/>
              </a:rPr>
              <a:t>Уведомлений о </a:t>
            </a:r>
            <a:r>
              <a:rPr lang="ru-RU" sz="1544" kern="0" dirty="0">
                <a:solidFill>
                  <a:srgbClr val="002960"/>
                </a:solidFill>
                <a:latin typeface="Arial"/>
              </a:rPr>
              <a:t>фактах склонения государственных гражданских служащих Министерства к совершению коррупционных </a:t>
            </a:r>
            <a:r>
              <a:rPr lang="ru-RU" sz="1544" kern="0" dirty="0" smtClean="0">
                <a:solidFill>
                  <a:srgbClr val="002960"/>
                </a:solidFill>
                <a:latin typeface="Arial"/>
              </a:rPr>
              <a:t>правонарушений в 2022 году не поступало</a:t>
            </a:r>
            <a:endParaRPr lang="en-US" sz="1544" kern="0" dirty="0">
              <a:solidFill>
                <a:srgbClr val="002960"/>
              </a:solidFill>
              <a:latin typeface="Arial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 bwMode="auto">
          <a:xfrm>
            <a:off x="209549" y="1328115"/>
            <a:ext cx="4814698" cy="47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544" b="0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Сообщения </a:t>
            </a:r>
            <a:r>
              <a:rPr lang="ru-RU" sz="1544" b="0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о фактах коррупционных </a:t>
            </a:r>
            <a:r>
              <a:rPr lang="ru-RU" sz="1544" b="0" kern="0" dirty="0" smtClean="0">
                <a:solidFill>
                  <a:schemeClr val="accent1">
                    <a:lumMod val="75000"/>
                  </a:schemeClr>
                </a:solidFill>
                <a:latin typeface="Arial"/>
              </a:rPr>
              <a:t>правонарушений </a:t>
            </a:r>
            <a:r>
              <a:rPr lang="ru-RU" sz="1544" b="0" kern="0" dirty="0" smtClean="0">
                <a:solidFill>
                  <a:srgbClr val="C00000"/>
                </a:solidFill>
                <a:latin typeface="Arial"/>
              </a:rPr>
              <a:t>не поступали </a:t>
            </a:r>
            <a:endParaRPr lang="en-US" sz="1544" b="0" kern="0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 bwMode="auto">
          <a:xfrm>
            <a:off x="5634825" y="1328199"/>
            <a:ext cx="6542698" cy="7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ru-RU" sz="1544" b="0" kern="0" dirty="0">
                <a:solidFill>
                  <a:schemeClr val="accent1">
                    <a:lumMod val="75000"/>
                  </a:schemeClr>
                </a:solidFill>
                <a:latin typeface="Arial"/>
              </a:rPr>
              <a:t>Нарушений в порядке обеспечения возможности оперативного представления информации гражданами и организациями о фактах коррупции </a:t>
            </a:r>
            <a:r>
              <a:rPr lang="ru-RU" sz="1544" b="0" kern="0" dirty="0" smtClean="0">
                <a:solidFill>
                  <a:srgbClr val="C00000"/>
                </a:solidFill>
                <a:latin typeface="Arial"/>
              </a:rPr>
              <a:t>не выявлено </a:t>
            </a:r>
            <a:endParaRPr lang="en-US" sz="1544" b="0" kern="0" dirty="0">
              <a:solidFill>
                <a:srgbClr val="C00000"/>
              </a:solidFill>
              <a:latin typeface="Arial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67215" y="2721702"/>
            <a:ext cx="565938" cy="565938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30193" y="1935076"/>
            <a:ext cx="1436707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СПОСОБ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ООБЩЕНИЯ</a:t>
            </a:r>
            <a:endParaRPr lang="ru-RU" sz="800" dirty="0" smtClean="0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67215" y="3657412"/>
            <a:ext cx="565938" cy="56593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67215" y="4593122"/>
            <a:ext cx="565938" cy="56593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7215" y="5528834"/>
            <a:ext cx="565938" cy="565938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2341473" y="1874483"/>
            <a:ext cx="183830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КОЛ-ВО ПОСТУПИВШИХ СООБЩЕНИЙ</a:t>
            </a:r>
            <a:endParaRPr lang="ru-RU" sz="800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1823281" y="2806322"/>
            <a:ext cx="11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/>
              <a:t> 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24732" y="3707945"/>
            <a:ext cx="11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/>
              <a:t> 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833519" y="4697397"/>
            <a:ext cx="11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/>
              <a:t>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23281" y="5580970"/>
            <a:ext cx="11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/>
              <a:t> </a:t>
            </a: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430193" y="3472526"/>
            <a:ext cx="396940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430193" y="4408236"/>
            <a:ext cx="396940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430193" y="5343946"/>
            <a:ext cx="396940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37" name="Группа 36"/>
          <p:cNvGrpSpPr/>
          <p:nvPr/>
        </p:nvGrpSpPr>
        <p:grpSpPr>
          <a:xfrm>
            <a:off x="-14478" y="-14754"/>
            <a:ext cx="12192001" cy="723328"/>
            <a:chOff x="-10201" y="3768753"/>
            <a:chExt cx="12192001" cy="723328"/>
          </a:xfrm>
        </p:grpSpPr>
        <p:sp>
          <p:nvSpPr>
            <p:cNvPr id="53" name="Freeform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437430" y="3774597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5" y="0"/>
                  </a:lnTo>
                  <a:lnTo>
                    <a:pt x="1152" y="288"/>
                  </a:lnTo>
                  <a:lnTo>
                    <a:pt x="1085" y="576"/>
                  </a:lnTo>
                  <a:lnTo>
                    <a:pt x="0" y="576"/>
                  </a:lnTo>
                  <a:lnTo>
                    <a:pt x="67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 dirty="0"/>
            </a:p>
          </p:txBody>
        </p:sp>
        <p:sp>
          <p:nvSpPr>
            <p:cNvPr id="55" name="Freeform 10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5830" y="3774597"/>
              <a:ext cx="2080470" cy="611323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5" y="0"/>
                  </a:lnTo>
                  <a:lnTo>
                    <a:pt x="1152" y="288"/>
                  </a:lnTo>
                  <a:lnTo>
                    <a:pt x="1085" y="576"/>
                  </a:lnTo>
                  <a:lnTo>
                    <a:pt x="0" y="576"/>
                  </a:lnTo>
                  <a:lnTo>
                    <a:pt x="67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58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9090700" y="3774597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59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7655600" y="3774597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0" name="Freeform 1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-10201" y="3768753"/>
              <a:ext cx="1589831" cy="617167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7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7 w 1152"/>
                <a:gd name="connsiteY1" fmla="*/ 0 h 576"/>
                <a:gd name="connsiteX2" fmla="*/ 1152 w 1152"/>
                <a:gd name="connsiteY2" fmla="*/ 288 h 576"/>
                <a:gd name="connsiteX3" fmla="*/ 108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7" y="0"/>
                  </a:lnTo>
                  <a:lnTo>
                    <a:pt x="1152" y="288"/>
                  </a:lnTo>
                  <a:lnTo>
                    <a:pt x="1087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1" name="Freeform 10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10525800" y="3774597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2" name="Freeform 10"/>
            <p:cNvSpPr>
              <a:spLocks/>
            </p:cNvSpPr>
            <p:nvPr>
              <p:custDataLst>
                <p:tags r:id="rId10"/>
              </p:custDataLst>
            </p:nvPr>
          </p:nvSpPr>
          <p:spPr bwMode="auto">
            <a:xfrm>
              <a:off x="4528530" y="3774597"/>
              <a:ext cx="1910370" cy="611323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3" name="Freeform 10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5994400" y="3774596"/>
              <a:ext cx="1882100" cy="717485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4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28089" y="3830485"/>
              <a:ext cx="1223532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II.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Прием сведений о доходах, расходах об имуществе…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83697" y="3817777"/>
              <a:ext cx="1360096" cy="515375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10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лан </a:t>
              </a:r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работы по противодействию коррупции</a:t>
              </a:r>
            </a:p>
          </p:txBody>
        </p:sp>
        <p:sp>
          <p:nvSpPr>
            <p:cNvPr id="66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3148311" y="3817777"/>
              <a:ext cx="1155454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III.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Обеспечение функционирования комиссии …</a:t>
              </a:r>
            </a:p>
          </p:txBody>
        </p:sp>
        <p:sp>
          <p:nvSpPr>
            <p:cNvPr id="67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699405" y="3817777"/>
              <a:ext cx="1293849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IV.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Результативность антикоррупционной экспертизы</a:t>
              </a:r>
            </a:p>
          </p:txBody>
        </p:sp>
        <p:sp>
          <p:nvSpPr>
            <p:cNvPr id="68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984455" y="3817777"/>
              <a:ext cx="1106245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 результатах просветительских мероприятий</a:t>
              </a:r>
            </a:p>
          </p:txBody>
        </p:sp>
        <p:sp>
          <p:nvSpPr>
            <p:cNvPr id="69" name="Rectangle 11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0780687" y="3817777"/>
              <a:ext cx="1321438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VIII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Противодействие коррупции в сфере закупок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Rectangl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6204124" y="3830485"/>
              <a:ext cx="1378526" cy="5400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. Уведомления о коррупционных нарушениях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672365" y="2788761"/>
            <a:ext cx="11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/>
              <a:t>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2672365" y="3703358"/>
            <a:ext cx="11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/>
              <a:t> 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2672364" y="4697397"/>
            <a:ext cx="11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/>
              <a:t>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2679251" y="5580970"/>
            <a:ext cx="11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0122" y="2356718"/>
            <a:ext cx="678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endParaRPr lang="ru-RU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921553" y="2346162"/>
            <a:ext cx="678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  <a:endParaRPr lang="ru-RU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94949" y="2346162"/>
            <a:ext cx="6781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</a:t>
            </a:r>
            <a:endParaRPr lang="ru-RU" sz="16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452647" y="2785384"/>
            <a:ext cx="11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/>
              <a:t> 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3452646" y="3701613"/>
            <a:ext cx="11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/>
              <a:t>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452646" y="4697397"/>
            <a:ext cx="11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/>
              <a:t> 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452646" y="5580537"/>
            <a:ext cx="1162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dirty="0" smtClean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23" y="2212449"/>
            <a:ext cx="4718010" cy="3972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" name="Rectangle 1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01209" y="67901"/>
            <a:ext cx="1012359" cy="48174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447" tIns="0" rIns="3447" bIns="0" anchor="ctr">
            <a:noAutofit/>
          </a:bodyPr>
          <a:lstStyle/>
          <a:p>
            <a:pPr defTabSz="809934">
              <a:buClr>
                <a:schemeClr val="tx2"/>
              </a:buClr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. О ведении страницы Министерства </a:t>
            </a:r>
          </a:p>
          <a:p>
            <a:pPr defTabSz="809934">
              <a:buClr>
                <a:schemeClr val="tx2"/>
              </a:buClr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 социальной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1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Объект 8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323612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9" name="Слайд think-cell" r:id="rId71" imgW="347" imgH="348" progId="TCLayout.ActiveDocument.1">
                  <p:embed/>
                </p:oleObj>
              </mc:Choice>
              <mc:Fallback>
                <p:oleObj name="Слайд think-cell" r:id="rId71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itle 1"/>
          <p:cNvSpPr txBox="1">
            <a:spLocks/>
          </p:cNvSpPr>
          <p:nvPr/>
        </p:nvSpPr>
        <p:spPr bwMode="auto">
          <a:xfrm>
            <a:off x="209549" y="760273"/>
            <a:ext cx="11967974" cy="47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544" kern="0" dirty="0" smtClean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Просветительские мероприятия, направленные </a:t>
            </a:r>
            <a:r>
              <a:rPr lang="ru-RU" sz="1544" kern="0" dirty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создание в обществе атмосферы нетерпимости к коррупционным проявлениям</a:t>
            </a:r>
            <a:r>
              <a:rPr lang="ru-RU" sz="1544" kern="0" dirty="0" smtClean="0">
                <a:solidFill>
                  <a:srgbClr val="0029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проведенные в 2022 году</a:t>
            </a:r>
            <a:endParaRPr lang="en-US" sz="1544" kern="0" dirty="0">
              <a:solidFill>
                <a:srgbClr val="0029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BF15-B828-476D-A17A-9296DAC8F725}" type="slidenum"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Текст 2"/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5345114" y="1589520"/>
            <a:ext cx="530225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5B834795-9796-4717-99AB-729832CB2287}" type="datetime'''''''''я''''''''нв'''''''''''''''''''''''''''''''''''''''''">
              <a:rPr lang="ru-RU" altLang="en-US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янв</a:t>
            </a:fld>
            <a:endParaRPr lang="ru-RU" sz="1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6" name="Текст 2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5875338" y="1589520"/>
            <a:ext cx="481013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14D9E680-7F87-47EA-B5B3-4D1DA5D636AF}" type="datetime'''''''''''''''ф''''''''''''''''е''''''''''''''в'''''''''''''''">
              <a:rPr lang="ru-RU" altLang="en-US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фев</a:t>
            </a:fld>
            <a:endParaRPr lang="ru-RU" sz="1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7" name="Текст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6356351" y="1589520"/>
            <a:ext cx="530225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FD428362-820E-4FAE-B24E-9F0C0E44F8F2}" type="datetime'''''м''''а''р'''''''''''">
              <a:rPr lang="ru-RU" altLang="en-US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мар</a:t>
            </a:fld>
            <a:endParaRPr lang="ru-RU" sz="1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8" name="Текст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6886575" y="1589520"/>
            <a:ext cx="51435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E3518F3-72F3-4213-99B8-BA49810C4D2B}" type="datetime'''''''''''''''''''''''а''п''''''''''''р'''''''''''''">
              <a:rPr lang="ru-RU" altLang="en-US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апр</a:t>
            </a:fld>
            <a:endParaRPr lang="ru-RU" sz="1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29" name="Текст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400926" y="1589520"/>
            <a:ext cx="530225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00C830EB-D8F0-4B43-9B41-881FD261FD39}" type="datetime'''''''''''м''а''''й'''''''">
              <a:rPr lang="ru-RU" altLang="en-US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май</a:t>
            </a:fld>
            <a:endParaRPr lang="ru-RU" sz="1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3" name="Текст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931150" y="1589520"/>
            <a:ext cx="51435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60CD003-7348-4886-A8C8-73882A72A175}" type="datetime'и''''''''''''''''''''''''''ю''''''н'''''''''''''''">
              <a:rPr lang="ru-RU" altLang="en-US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июн</a:t>
            </a:fld>
            <a:endParaRPr lang="ru-RU" sz="1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0" name="Текст 2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8445501" y="1589520"/>
            <a:ext cx="530225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A55BE78E-38FF-4082-A755-7EF4B8EF5C39}" type="datetime'''и''''''''''''''''ю''''''''''''''''''''''''л'''''''''''''''">
              <a:rPr lang="ru-RU" altLang="en-US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июл</a:t>
            </a:fld>
            <a:endParaRPr lang="ru-RU" sz="1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1" name="Текст 2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8975726" y="1589520"/>
            <a:ext cx="531813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61FB341-6D44-4D2F-9077-4DEB710B3735}" type="datetime'''''''''''''''''''''''а''''''''''''''''''в''г'''">
              <a:rPr lang="ru-RU" altLang="en-US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авг</a:t>
            </a:fld>
            <a:endParaRPr lang="ru-RU" sz="1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2" name="Текст 2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9507539" y="1589520"/>
            <a:ext cx="512763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9C0C4A51-70F1-4213-9E0C-48D399EB7C72}" type="datetime'''с''''''''''''''''е''''''''''''''''''''''''''''''''н'''''''''">
              <a:rPr lang="ru-RU" altLang="en-US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сен</a:t>
            </a:fld>
            <a:endParaRPr lang="ru-RU" sz="1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3" name="Текст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0020301" y="1589520"/>
            <a:ext cx="531813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264DAA93-E38F-4923-8BDC-C1F7832C1AC6}" type="datetime'''''''''о''''''''''''к''''''''''''''''''''''''т'''''''''''''">
              <a:rPr lang="ru-RU" altLang="en-US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окт</a:t>
            </a:fld>
            <a:endParaRPr lang="ru-RU" sz="1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4" name="Текст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10552113" y="1589520"/>
            <a:ext cx="514350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83CE1273-302C-4E10-B537-F4FD2DA33B7D}" type="datetime'''''''''''''''''''''''н''''''о''''''''я'''''''''''''">
              <a:rPr lang="ru-RU" altLang="en-US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ноя</a:t>
            </a:fld>
            <a:endParaRPr lang="ru-RU" sz="1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5" name="Текст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1066464" y="1589520"/>
            <a:ext cx="530225" cy="239713"/>
          </a:xfrm>
          <a:prstGeom prst="rect">
            <a:avLst/>
          </a:prstGeom>
          <a:noFill/>
          <a:ln w="9525" algn="ctr">
            <a:solidFill>
              <a:schemeClr val="tx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ct val="0"/>
              </a:spcAft>
              <a:buNone/>
            </a:pPr>
            <a:fld id="{78B70991-A3D5-4FD8-ABAB-630704E8C976}" type="datetime'д''''''''''''''''''''е''''''''''''к'''''''''''">
              <a:rPr lang="ru-RU" altLang="en-US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дек</a:t>
            </a:fld>
            <a:endParaRPr lang="ru-RU" sz="1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78" name="Прямая соединительная линия 77"/>
          <p:cNvCxnSpPr/>
          <p:nvPr>
            <p:custDataLst>
              <p:tags r:id="rId15"/>
            </p:custDataLst>
          </p:nvPr>
        </p:nvCxnSpPr>
        <p:spPr bwMode="auto">
          <a:xfrm flipH="1">
            <a:off x="611209" y="1829233"/>
            <a:ext cx="3154" cy="452711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>
            <p:custDataLst>
              <p:tags r:id="rId16"/>
            </p:custDataLst>
          </p:nvPr>
        </p:nvCxnSpPr>
        <p:spPr bwMode="auto">
          <a:xfrm flipH="1">
            <a:off x="5345113" y="1829233"/>
            <a:ext cx="1" cy="4527116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>
            <p:custDataLst>
              <p:tags r:id="rId17"/>
            </p:custDataLst>
          </p:nvPr>
        </p:nvCxnSpPr>
        <p:spPr bwMode="auto">
          <a:xfrm>
            <a:off x="11596688" y="1829233"/>
            <a:ext cx="0" cy="4527117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>
            <p:custDataLst>
              <p:tags r:id="rId18"/>
            </p:custDataLst>
          </p:nvPr>
        </p:nvCxnSpPr>
        <p:spPr bwMode="auto">
          <a:xfrm>
            <a:off x="614363" y="5174463"/>
            <a:ext cx="1098232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1" name="Прямая соединительная линия 380"/>
          <p:cNvCxnSpPr/>
          <p:nvPr>
            <p:custDataLst>
              <p:tags r:id="rId19"/>
            </p:custDataLst>
          </p:nvPr>
        </p:nvCxnSpPr>
        <p:spPr bwMode="auto">
          <a:xfrm>
            <a:off x="614363" y="2298339"/>
            <a:ext cx="109823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2" name="Прямая соединительная линия 381"/>
          <p:cNvCxnSpPr/>
          <p:nvPr>
            <p:custDataLst>
              <p:tags r:id="rId20"/>
            </p:custDataLst>
          </p:nvPr>
        </p:nvCxnSpPr>
        <p:spPr bwMode="auto">
          <a:xfrm>
            <a:off x="624679" y="3135792"/>
            <a:ext cx="109823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5" name="Прямая соединительная линия 384"/>
          <p:cNvCxnSpPr/>
          <p:nvPr>
            <p:custDataLst>
              <p:tags r:id="rId21"/>
            </p:custDataLst>
          </p:nvPr>
        </p:nvCxnSpPr>
        <p:spPr bwMode="auto">
          <a:xfrm>
            <a:off x="624681" y="4680446"/>
            <a:ext cx="109823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6" name="Прямая соединительная линия 385"/>
          <p:cNvCxnSpPr/>
          <p:nvPr>
            <p:custDataLst>
              <p:tags r:id="rId22"/>
            </p:custDataLst>
          </p:nvPr>
        </p:nvCxnSpPr>
        <p:spPr bwMode="auto">
          <a:xfrm>
            <a:off x="624679" y="3495046"/>
            <a:ext cx="109823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3" name="Прямая соединительная линия 382"/>
          <p:cNvCxnSpPr/>
          <p:nvPr>
            <p:custDataLst>
              <p:tags r:id="rId23"/>
            </p:custDataLst>
          </p:nvPr>
        </p:nvCxnSpPr>
        <p:spPr bwMode="auto">
          <a:xfrm>
            <a:off x="624679" y="4097225"/>
            <a:ext cx="109823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7" name="Прямая соединительная линия 386"/>
          <p:cNvCxnSpPr/>
          <p:nvPr>
            <p:custDataLst>
              <p:tags r:id="rId24"/>
            </p:custDataLst>
          </p:nvPr>
        </p:nvCxnSpPr>
        <p:spPr bwMode="auto">
          <a:xfrm>
            <a:off x="624681" y="5855697"/>
            <a:ext cx="10982325" cy="0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>
            <p:custDataLst>
              <p:tags r:id="rId25"/>
            </p:custDataLst>
          </p:nvPr>
        </p:nvCxnSpPr>
        <p:spPr bwMode="auto">
          <a:xfrm>
            <a:off x="611209" y="6356350"/>
            <a:ext cx="1099579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>
            <p:custDataLst>
              <p:tags r:id="rId26"/>
            </p:custDataLst>
          </p:nvPr>
        </p:nvCxnSpPr>
        <p:spPr bwMode="auto">
          <a:xfrm>
            <a:off x="614363" y="1829233"/>
            <a:ext cx="10982325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8" name="Текст 2"/>
          <p:cNvSpPr>
            <a:spLocks noGrp="1"/>
          </p:cNvSpPr>
          <p:nvPr>
            <p:custDataLst>
              <p:tags r:id="rId27"/>
            </p:custDataLst>
          </p:nvPr>
        </p:nvSpPr>
        <p:spPr bwMode="auto">
          <a:xfrm>
            <a:off x="5345112" y="3183278"/>
            <a:ext cx="2586038" cy="274638"/>
          </a:xfrm>
          <a:prstGeom prst="homePlate">
            <a:avLst>
              <a:gd name="adj" fmla="val 17919"/>
            </a:avLst>
          </a:prstGeom>
          <a:solidFill>
            <a:schemeClr val="hlink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488" tIns="45720" rIns="0" bIns="4572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4" name="Текст 2"/>
          <p:cNvSpPr>
            <a:spLocks noGrp="1"/>
          </p:cNvSpPr>
          <p:nvPr>
            <p:custDataLst>
              <p:tags r:id="rId28"/>
            </p:custDataLst>
          </p:nvPr>
        </p:nvSpPr>
        <p:spPr bwMode="auto">
          <a:xfrm>
            <a:off x="8975726" y="5297461"/>
            <a:ext cx="2192768" cy="336550"/>
          </a:xfrm>
          <a:prstGeom prst="homePlate">
            <a:avLst>
              <a:gd name="adj" fmla="val 17919"/>
            </a:avLst>
          </a:prstGeom>
          <a:solidFill>
            <a:schemeClr val="hlink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488" tIns="45720" rIns="0" bIns="4572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7" name="Текст 2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>
            <a:off x="5354639" y="3671726"/>
            <a:ext cx="6198908" cy="298449"/>
          </a:xfrm>
          <a:prstGeom prst="homePlate">
            <a:avLst>
              <a:gd name="adj" fmla="val 17919"/>
            </a:avLst>
          </a:prstGeom>
          <a:solidFill>
            <a:schemeClr val="hlink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488" tIns="45720" rIns="0" bIns="4572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26" name="Текст 2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8122070" y="4811643"/>
            <a:ext cx="1018334" cy="292610"/>
          </a:xfrm>
          <a:prstGeom prst="homePlate">
            <a:avLst>
              <a:gd name="adj" fmla="val 17919"/>
            </a:avLst>
          </a:prstGeom>
          <a:solidFill>
            <a:schemeClr val="hlink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488" tIns="45720" rIns="0" bIns="4572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77" name="Ромб 376"/>
          <p:cNvSpPr/>
          <p:nvPr>
            <p:custDataLst>
              <p:tags r:id="rId31"/>
            </p:custDataLst>
          </p:nvPr>
        </p:nvSpPr>
        <p:spPr bwMode="gray">
          <a:xfrm>
            <a:off x="10183835" y="1934291"/>
            <a:ext cx="114300" cy="114300"/>
          </a:xfrm>
          <a:prstGeom prst="diamond">
            <a:avLst/>
          </a:prstGeom>
          <a:solidFill>
            <a:srgbClr val="364D6E"/>
          </a:solidFill>
          <a:ln w="9525" cap="flat" cmpd="sng" algn="ctr">
            <a:solidFill>
              <a:srgbClr val="364D6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5" name="Ромб 404"/>
          <p:cNvSpPr/>
          <p:nvPr>
            <p:custDataLst>
              <p:tags r:id="rId32"/>
            </p:custDataLst>
          </p:nvPr>
        </p:nvSpPr>
        <p:spPr bwMode="gray">
          <a:xfrm>
            <a:off x="11096626" y="5903162"/>
            <a:ext cx="114300" cy="114300"/>
          </a:xfrm>
          <a:prstGeom prst="diamond">
            <a:avLst/>
          </a:prstGeom>
          <a:solidFill>
            <a:srgbClr val="4C6C9C"/>
          </a:solidFill>
          <a:ln w="9525" cap="flat" cmpd="sng" algn="ctr">
            <a:solidFill>
              <a:srgbClr val="4C6C9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3" name="Ромб 372"/>
          <p:cNvSpPr/>
          <p:nvPr>
            <p:custDataLst>
              <p:tags r:id="rId33"/>
            </p:custDataLst>
          </p:nvPr>
        </p:nvSpPr>
        <p:spPr bwMode="gray">
          <a:xfrm>
            <a:off x="5988072" y="1934625"/>
            <a:ext cx="114300" cy="114300"/>
          </a:xfrm>
          <a:prstGeom prst="diamond">
            <a:avLst/>
          </a:prstGeom>
          <a:solidFill>
            <a:srgbClr val="364D6E"/>
          </a:solidFill>
          <a:ln w="9525" cap="flat" cmpd="sng" algn="ctr">
            <a:solidFill>
              <a:srgbClr val="364D6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8" name="Ромб 387"/>
          <p:cNvSpPr/>
          <p:nvPr>
            <p:custDataLst>
              <p:tags r:id="rId34"/>
            </p:custDataLst>
          </p:nvPr>
        </p:nvSpPr>
        <p:spPr bwMode="gray">
          <a:xfrm>
            <a:off x="8235951" y="2475178"/>
            <a:ext cx="114300" cy="114300"/>
          </a:xfrm>
          <a:prstGeom prst="diamond">
            <a:avLst/>
          </a:prstGeom>
          <a:solidFill>
            <a:srgbClr val="364D6E"/>
          </a:solidFill>
          <a:ln w="9525" cap="flat" cmpd="sng" algn="ctr">
            <a:solidFill>
              <a:srgbClr val="364D6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410" name="Текст 2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9798072" y="2095933"/>
            <a:ext cx="8858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11.10.2022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408" name="Текст 2"/>
          <p:cNvSpPr>
            <a:spLocks noGrp="1"/>
          </p:cNvSpPr>
          <p:nvPr>
            <p:custDataLst>
              <p:tags r:id="rId36"/>
            </p:custDataLst>
          </p:nvPr>
        </p:nvSpPr>
        <p:spPr bwMode="auto">
          <a:xfrm>
            <a:off x="5610226" y="2106251"/>
            <a:ext cx="8858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10.02.2022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3" name="Текст 2"/>
          <p:cNvSpPr>
            <a:spLocks noGrp="1"/>
          </p:cNvSpPr>
          <p:nvPr>
            <p:custDataLst>
              <p:tags r:id="rId37"/>
            </p:custDataLst>
          </p:nvPr>
        </p:nvSpPr>
        <p:spPr bwMode="auto">
          <a:xfrm>
            <a:off x="719931" y="3211626"/>
            <a:ext cx="2232025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968E5116-4ACA-4AB2-9137-9DE9811659FB}" type="datetime'Д''екл''''''ар''аци''онна''я'''' ''''''к''амп''а''''ния'''''">
              <a:rPr lang="ru-RU" altLang="en-US" sz="1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Декларационная кампания</a:t>
            </a:fld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0" name="Текст 2"/>
          <p:cNvSpPr>
            <a:spLocks noGrp="1"/>
          </p:cNvSpPr>
          <p:nvPr>
            <p:custDataLst>
              <p:tags r:id="rId38"/>
            </p:custDataLst>
          </p:nvPr>
        </p:nvSpPr>
        <p:spPr bwMode="auto">
          <a:xfrm>
            <a:off x="700812" y="4765861"/>
            <a:ext cx="45164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Разработан и опубликован обзор на тему правого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регулирования в сфере противодействия коррупции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5" name="Текст 2"/>
          <p:cNvSpPr>
            <a:spLocks noGrp="1"/>
          </p:cNvSpPr>
          <p:nvPr>
            <p:custDataLst>
              <p:tags r:id="rId39"/>
            </p:custDataLst>
          </p:nvPr>
        </p:nvSpPr>
        <p:spPr bwMode="auto">
          <a:xfrm>
            <a:off x="685800" y="3495046"/>
            <a:ext cx="4005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Актуализация существующих и размещение новых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сведений по противодействию коррупции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на официальном сайте Министерства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403" name="Текст 2"/>
          <p:cNvSpPr>
            <a:spLocks noGrp="1"/>
          </p:cNvSpPr>
          <p:nvPr>
            <p:custDataLst>
              <p:tags r:id="rId40"/>
            </p:custDataLst>
          </p:nvPr>
        </p:nvSpPr>
        <p:spPr bwMode="auto">
          <a:xfrm>
            <a:off x="10680702" y="6080978"/>
            <a:ext cx="8858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09.12.2022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1" name="Текст 2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716968" y="2347342"/>
            <a:ext cx="43164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Доклад об итогах мероприятий по антикоррупционному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просвещению и взаимодействия с институтами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гражданского общества на заседании Комиссии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 противодействию коррупции в Министерстве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1" name="Текст 2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685800" y="1613333"/>
            <a:ext cx="11858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2307509A-67E1-48EB-B04F-08B44B31EF78}" type="datetime'''М''е''''''''ро''''п''р''и''''''я''ти''''''''''е'''''">
              <a:rPr lang="ru-RU" altLang="en-US" sz="1400" b="1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Мероприятие</a:t>
            </a:fld>
            <a:endParaRPr lang="ru-RU" sz="1400" b="1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 useBgFill="1">
        <p:nvSpPr>
          <p:cNvPr id="406" name="Текст 2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7850188" y="2708318"/>
            <a:ext cx="8858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23.06.2022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Текст 2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709726" y="1875535"/>
            <a:ext cx="38211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Доклад об итогах работы по противодействию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коррупции на заседании общественного совета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6" name="Текст 2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696892" y="4097225"/>
            <a:ext cx="418623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Наполнение официальной страницы Министерства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на веб-сайте «Вконтакте» материалами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по антикоррупционной тематике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62" name="Текст 2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709726" y="5903162"/>
            <a:ext cx="43672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8713DAC7-AE9C-44F7-8FAB-FDCDB3DEF0F9}" type="thinkcell&lt;?xml version=&quot;1.0&quot; encoding=&quot;UTF-16&quot; standalone=&quot;yes&quot;?&gt;&lt;root reqver=&quot;27037&quot;&gt;&lt;version val=&quot;32718&quot;/&gt;&lt;PersistentType&gt;&lt;m_guid val=&quot;2809ba92-d67a-4969-87f8-f464636df4ae&quot;/&gt;&lt;m_prec&gt;&lt;m_yearfmt&gt;&lt;begin val=&quot;0&quot;/&gt;&lt;end val=&quot;4&quot;/&gt;&lt;/m_yearfmt&gt;&lt;/m_prec&gt;&lt;/PersistentType&gt;&lt;/root&gt;">
              <a:rPr lang="ru-RU" altLang="en-US" sz="140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/>
              <a:t>Консультирование граждан о законодательстве, 
регулирующем вопросы противодействия коррупции</a:t>
            </a:fld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8" name="Прямоугольник 397"/>
          <p:cNvSpPr/>
          <p:nvPr/>
        </p:nvSpPr>
        <p:spPr>
          <a:xfrm>
            <a:off x="5472977" y="4747275"/>
            <a:ext cx="240982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Совместно </a:t>
            </a:r>
            <a:r>
              <a:rPr lang="ru-RU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 сетевым изданием «Вопросы российской юстиции»</a:t>
            </a:r>
            <a:endParaRPr lang="ru-RU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5" name="Группа 74"/>
          <p:cNvGrpSpPr/>
          <p:nvPr/>
        </p:nvGrpSpPr>
        <p:grpSpPr>
          <a:xfrm>
            <a:off x="-14478" y="-9525"/>
            <a:ext cx="12192001" cy="695631"/>
            <a:chOff x="-10201" y="4648347"/>
            <a:chExt cx="12192001" cy="695631"/>
          </a:xfrm>
        </p:grpSpPr>
        <p:sp>
          <p:nvSpPr>
            <p:cNvPr id="82" name="Freeform 10"/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5994400" y="4654191"/>
              <a:ext cx="18821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10"/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1437430" y="4654191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5" y="0"/>
                  </a:lnTo>
                  <a:lnTo>
                    <a:pt x="1152" y="288"/>
                  </a:lnTo>
                  <a:lnTo>
                    <a:pt x="1085" y="576"/>
                  </a:lnTo>
                  <a:lnTo>
                    <a:pt x="0" y="576"/>
                  </a:lnTo>
                  <a:lnTo>
                    <a:pt x="67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10"/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2925830" y="4654191"/>
              <a:ext cx="2080470" cy="611323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5" y="0"/>
                  </a:lnTo>
                  <a:lnTo>
                    <a:pt x="1152" y="288"/>
                  </a:lnTo>
                  <a:lnTo>
                    <a:pt x="1085" y="576"/>
                  </a:lnTo>
                  <a:lnTo>
                    <a:pt x="0" y="576"/>
                  </a:lnTo>
                  <a:lnTo>
                    <a:pt x="67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10"/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9090700" y="4654191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10"/>
            <p:cNvSpPr>
              <a:spLocks/>
            </p:cNvSpPr>
            <p:nvPr>
              <p:custDataLst>
                <p:tags r:id="rId59"/>
              </p:custDataLst>
            </p:nvPr>
          </p:nvSpPr>
          <p:spPr bwMode="auto">
            <a:xfrm>
              <a:off x="7542655" y="4654190"/>
              <a:ext cx="1768945" cy="689788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10"/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-10201" y="4648347"/>
              <a:ext cx="1589831" cy="617167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7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7 w 1152"/>
                <a:gd name="connsiteY1" fmla="*/ 0 h 576"/>
                <a:gd name="connsiteX2" fmla="*/ 1152 w 1152"/>
                <a:gd name="connsiteY2" fmla="*/ 288 h 576"/>
                <a:gd name="connsiteX3" fmla="*/ 108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7" y="0"/>
                  </a:lnTo>
                  <a:lnTo>
                    <a:pt x="1152" y="288"/>
                  </a:lnTo>
                  <a:lnTo>
                    <a:pt x="1087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10"/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10525800" y="4654191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10"/>
            <p:cNvSpPr>
              <a:spLocks/>
            </p:cNvSpPr>
            <p:nvPr>
              <p:custDataLst>
                <p:tags r:id="rId62"/>
              </p:custDataLst>
            </p:nvPr>
          </p:nvSpPr>
          <p:spPr bwMode="auto">
            <a:xfrm>
              <a:off x="4528530" y="4654191"/>
              <a:ext cx="1747874" cy="611323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 11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1628089" y="4708260"/>
              <a:ext cx="1223532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II.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Прием сведений о доходах, расходах об имуществе…</a:t>
              </a:r>
            </a:p>
          </p:txBody>
        </p:sp>
        <p:sp>
          <p:nvSpPr>
            <p:cNvPr id="91" name="Прямоугольник 90"/>
            <p:cNvSpPr/>
            <p:nvPr/>
          </p:nvSpPr>
          <p:spPr>
            <a:xfrm>
              <a:off x="83697" y="4695552"/>
              <a:ext cx="1360096" cy="515375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10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лан </a:t>
              </a:r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работы по противодействию коррупции</a:t>
              </a:r>
            </a:p>
          </p:txBody>
        </p:sp>
        <p:sp>
          <p:nvSpPr>
            <p:cNvPr id="92" name="Rectangle 11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148311" y="4695552"/>
              <a:ext cx="1155454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III.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Обеспечение функционирования комиссии …</a:t>
              </a:r>
            </a:p>
          </p:txBody>
        </p:sp>
        <p:sp>
          <p:nvSpPr>
            <p:cNvPr id="93" name="Rectangle 11"/>
            <p:cNvSpPr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699405" y="4695552"/>
              <a:ext cx="1293849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IV.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Результативность антикоррупционной экспертизы</a:t>
              </a:r>
            </a:p>
          </p:txBody>
        </p:sp>
        <p:sp>
          <p:nvSpPr>
            <p:cNvPr id="94" name="Rectangle 11"/>
            <p:cNvSpPr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6390754" y="4689852"/>
              <a:ext cx="1043946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Уведомления о коррупционных нарушениях</a:t>
              </a:r>
            </a:p>
          </p:txBody>
        </p:sp>
        <p:sp>
          <p:nvSpPr>
            <p:cNvPr id="95" name="Rectangle 11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10780687" y="4695552"/>
              <a:ext cx="1321438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VIII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Противодействие коррупции в сфере закупок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Rectangle 11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7742275" y="4732428"/>
              <a:ext cx="1348426" cy="5400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VI</a:t>
              </a: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. О результатах просветительских мероприятий</a:t>
              </a:r>
            </a:p>
          </p:txBody>
        </p:sp>
      </p:grpSp>
      <p:sp>
        <p:nvSpPr>
          <p:cNvPr id="70" name="Ромб 69"/>
          <p:cNvSpPr/>
          <p:nvPr>
            <p:custDataLst>
              <p:tags r:id="rId47"/>
            </p:custDataLst>
          </p:nvPr>
        </p:nvSpPr>
        <p:spPr bwMode="gray">
          <a:xfrm>
            <a:off x="11403668" y="2455217"/>
            <a:ext cx="114300" cy="114300"/>
          </a:xfrm>
          <a:prstGeom prst="diamond">
            <a:avLst/>
          </a:prstGeom>
          <a:solidFill>
            <a:srgbClr val="364D6E"/>
          </a:solidFill>
          <a:ln w="9525" cap="flat" cmpd="sng" algn="ctr">
            <a:solidFill>
              <a:srgbClr val="364D6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590255" y="2639744"/>
            <a:ext cx="1079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26.12.2022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Ромб 97"/>
          <p:cNvSpPr/>
          <p:nvPr>
            <p:custDataLst>
              <p:tags r:id="rId48"/>
            </p:custDataLst>
          </p:nvPr>
        </p:nvSpPr>
        <p:spPr bwMode="gray">
          <a:xfrm>
            <a:off x="9841205" y="2478716"/>
            <a:ext cx="114300" cy="114300"/>
          </a:xfrm>
          <a:prstGeom prst="diamond">
            <a:avLst/>
          </a:prstGeom>
          <a:solidFill>
            <a:srgbClr val="364D6E"/>
          </a:solidFill>
          <a:ln w="9525" cap="flat" cmpd="sng" algn="ctr">
            <a:solidFill>
              <a:srgbClr val="364D6E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99" name="Текст 2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9466900" y="2710971"/>
            <a:ext cx="8858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27.09.2022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7277804" y="3665925"/>
            <a:ext cx="251387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постоянно</a:t>
            </a:r>
            <a:endParaRPr lang="ru-RU" sz="1050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Ромб 101"/>
          <p:cNvSpPr/>
          <p:nvPr>
            <p:custDataLst>
              <p:tags r:id="rId50"/>
            </p:custDataLst>
          </p:nvPr>
        </p:nvSpPr>
        <p:spPr bwMode="gray">
          <a:xfrm>
            <a:off x="8085722" y="5924204"/>
            <a:ext cx="114300" cy="114300"/>
          </a:xfrm>
          <a:prstGeom prst="diamond">
            <a:avLst/>
          </a:prstGeom>
          <a:solidFill>
            <a:srgbClr val="4C6C9C"/>
          </a:solidFill>
          <a:ln w="9525" cap="flat" cmpd="sng" algn="ctr">
            <a:solidFill>
              <a:srgbClr val="4C6C9C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03" name="Текст 2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7722066" y="6095249"/>
            <a:ext cx="885825" cy="192088"/>
          </a:xfrm>
          <a:prstGeom prst="rect">
            <a:avLst/>
          </a:prstGeom>
          <a:ln>
            <a:noFill/>
          </a:ln>
          <a:effectLst/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14.06.2022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4" name="Текст 2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5360969" y="4230242"/>
            <a:ext cx="6198908" cy="298449"/>
          </a:xfrm>
          <a:prstGeom prst="homePlate">
            <a:avLst>
              <a:gd name="adj" fmla="val 17919"/>
            </a:avLst>
          </a:prstGeom>
          <a:solidFill>
            <a:schemeClr val="hlink"/>
          </a:solidFill>
          <a:ln w="9525" algn="ctr">
            <a:solidFill>
              <a:schemeClr val="tx1"/>
            </a:solidFill>
          </a:ln>
          <a:effectLst/>
        </p:spPr>
        <p:txBody>
          <a:bodyPr vert="horz" wrap="none" lIns="90488" tIns="45720" rIns="0" bIns="45720" numCol="1" spcCol="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endParaRPr lang="ru-RU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433116" y="4260457"/>
            <a:ext cx="404195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i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050" i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остоянно (по мере появления информационных поводов)</a:t>
            </a:r>
            <a:endParaRPr lang="ru-RU" sz="1050" i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Текст 2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719989" y="5236611"/>
            <a:ext cx="4516438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Разработан и опубликован информационный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просветительский видеоролик на тему </a:t>
            </a:r>
          </a:p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противодействия коррупции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5485689" y="5298855"/>
            <a:ext cx="310009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i="1" dirty="0">
                <a:latin typeface="Arial" panose="020B0604020202020204" pitchFamily="34" charset="0"/>
                <a:cs typeface="Arial" panose="020B0604020202020204" pitchFamily="34" charset="0"/>
              </a:rPr>
              <a:t>Совместно </a:t>
            </a:r>
            <a:r>
              <a:rPr lang="ru-RU" sz="1050" i="1" dirty="0" smtClean="0">
                <a:latin typeface="Arial" panose="020B0604020202020204" pitchFamily="34" charset="0"/>
                <a:cs typeface="Arial" panose="020B0604020202020204" pitchFamily="34" charset="0"/>
              </a:rPr>
              <a:t>с УрГЮУ имени В.Ф. Яковлева и общественным советом при Министерстве</a:t>
            </a:r>
            <a:endParaRPr lang="ru-RU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Rectangle 11"/>
          <p:cNvSpPr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9447006" y="79333"/>
            <a:ext cx="1016998" cy="481744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3447" tIns="0" rIns="3447" bIns="0" anchor="ctr">
            <a:noAutofit/>
          </a:bodyPr>
          <a:lstStyle/>
          <a:p>
            <a:pPr defTabSz="809934">
              <a:buClr>
                <a:schemeClr val="tx2"/>
              </a:buClr>
            </a:pP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VII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. О ведении страницы Министерства </a:t>
            </a:r>
          </a:p>
          <a:p>
            <a:pPr defTabSz="809934">
              <a:buClr>
                <a:schemeClr val="tx2"/>
              </a:buClr>
            </a:pP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в социальной </a:t>
            </a:r>
            <a:r>
              <a:rPr lang="ru-RU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9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 bwMode="auto">
          <a:xfrm>
            <a:off x="209549" y="760273"/>
            <a:ext cx="1196797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400" kern="0" dirty="0" smtClean="0">
                <a:solidFill>
                  <a:srgbClr val="002960"/>
                </a:solidFill>
                <a:latin typeface="Arial"/>
              </a:rPr>
              <a:t>В 2022 году продолжено ведение учетной записи </a:t>
            </a:r>
            <a:r>
              <a:rPr lang="ru-RU" sz="1400" kern="0" dirty="0">
                <a:solidFill>
                  <a:srgbClr val="002960"/>
                </a:solidFill>
                <a:latin typeface="Arial"/>
              </a:rPr>
              <a:t>Министерства </a:t>
            </a:r>
            <a:r>
              <a:rPr lang="ru-RU" sz="1400" kern="0" dirty="0" smtClean="0">
                <a:solidFill>
                  <a:srgbClr val="002960"/>
                </a:solidFill>
                <a:latin typeface="Arial"/>
              </a:rPr>
              <a:t>в социальной сети «Вконтакте», включая наполнение ее </a:t>
            </a:r>
            <a:r>
              <a:rPr lang="ru-RU" sz="1400" kern="0" dirty="0">
                <a:solidFill>
                  <a:srgbClr val="002960"/>
                </a:solidFill>
                <a:latin typeface="Arial"/>
              </a:rPr>
              <a:t>материалами по антикоррупционной </a:t>
            </a:r>
            <a:r>
              <a:rPr lang="ru-RU" sz="1400" kern="0" dirty="0" smtClean="0">
                <a:solidFill>
                  <a:srgbClr val="002960"/>
                </a:solidFill>
                <a:latin typeface="Arial"/>
              </a:rPr>
              <a:t>тематике. Совместно с общественным советом при Министерстве и УрГЮУ имени </a:t>
            </a:r>
          </a:p>
          <a:p>
            <a:r>
              <a:rPr lang="ru-RU" sz="1400" kern="0" dirty="0" smtClean="0">
                <a:solidFill>
                  <a:srgbClr val="002960"/>
                </a:solidFill>
                <a:latin typeface="Arial"/>
              </a:rPr>
              <a:t>В.Ф. Яковлева разработан и опубликован </a:t>
            </a:r>
            <a:r>
              <a:rPr lang="ru-RU" sz="1400" kern="0" dirty="0" smtClean="0">
                <a:solidFill>
                  <a:schemeClr val="accent1">
                    <a:lumMod val="50000"/>
                  </a:schemeClr>
                </a:solidFill>
                <a:latin typeface="Arial"/>
                <a:hlinkClick r:id="rId17"/>
              </a:rPr>
              <a:t>информационный просветительский видеоролик </a:t>
            </a:r>
            <a:r>
              <a:rPr lang="ru-RU" sz="1400" kern="0" dirty="0" smtClean="0">
                <a:solidFill>
                  <a:srgbClr val="002960"/>
                </a:solidFill>
                <a:latin typeface="Arial"/>
              </a:rPr>
              <a:t>на тему противодействия коррупции</a:t>
            </a:r>
            <a:endParaRPr lang="en-US" sz="1400" kern="0" dirty="0">
              <a:solidFill>
                <a:srgbClr val="002960"/>
              </a:solid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BF15-B828-476D-A17A-9296DAC8F725}" type="slidenum">
              <a:rPr lang="ru-RU" smtClean="0"/>
              <a:t>8</a:t>
            </a:fld>
            <a:endParaRPr lang="ru-RU"/>
          </a:p>
        </p:txBody>
      </p:sp>
      <p:grpSp>
        <p:nvGrpSpPr>
          <p:cNvPr id="39" name="Группа 38"/>
          <p:cNvGrpSpPr/>
          <p:nvPr/>
        </p:nvGrpSpPr>
        <p:grpSpPr>
          <a:xfrm>
            <a:off x="-10201" y="-17042"/>
            <a:ext cx="12192001" cy="692526"/>
            <a:chOff x="-10201" y="5514828"/>
            <a:chExt cx="12192001" cy="692526"/>
          </a:xfrm>
        </p:grpSpPr>
        <p:sp>
          <p:nvSpPr>
            <p:cNvPr id="40" name="Freeform 10"/>
            <p:cNvSpPr>
              <a:spLocks/>
            </p:cNvSpPr>
            <p:nvPr>
              <p:custDataLst>
                <p:tags r:id="rId1"/>
              </p:custDataLst>
            </p:nvPr>
          </p:nvSpPr>
          <p:spPr bwMode="auto">
            <a:xfrm>
              <a:off x="5999600" y="5520672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41" name="Freeform 10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1437430" y="5520672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5" y="0"/>
                  </a:lnTo>
                  <a:lnTo>
                    <a:pt x="1152" y="288"/>
                  </a:lnTo>
                  <a:lnTo>
                    <a:pt x="1085" y="576"/>
                  </a:lnTo>
                  <a:lnTo>
                    <a:pt x="0" y="576"/>
                  </a:lnTo>
                  <a:lnTo>
                    <a:pt x="67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 dirty="0"/>
            </a:p>
          </p:txBody>
        </p:sp>
        <p:sp>
          <p:nvSpPr>
            <p:cNvPr id="42" name="Freeform 10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2925830" y="5520672"/>
              <a:ext cx="2080470" cy="611323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5" y="0"/>
                  </a:lnTo>
                  <a:lnTo>
                    <a:pt x="1152" y="288"/>
                  </a:lnTo>
                  <a:lnTo>
                    <a:pt x="1085" y="576"/>
                  </a:lnTo>
                  <a:lnTo>
                    <a:pt x="0" y="576"/>
                  </a:lnTo>
                  <a:lnTo>
                    <a:pt x="67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43" name="Freeform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7467970" y="5520672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44" name="Freeform 10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-10201" y="5514828"/>
              <a:ext cx="1589831" cy="617167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7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7 w 1152"/>
                <a:gd name="connsiteY1" fmla="*/ 0 h 576"/>
                <a:gd name="connsiteX2" fmla="*/ 1152 w 1152"/>
                <a:gd name="connsiteY2" fmla="*/ 288 h 576"/>
                <a:gd name="connsiteX3" fmla="*/ 108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7" y="0"/>
                  </a:lnTo>
                  <a:lnTo>
                    <a:pt x="1152" y="288"/>
                  </a:lnTo>
                  <a:lnTo>
                    <a:pt x="1087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45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0525800" y="5520672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46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4528530" y="5520672"/>
              <a:ext cx="1691970" cy="611323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47" name="Freeform 1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8903070" y="5520672"/>
              <a:ext cx="1843630" cy="686682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28575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48" name="Rectangle 11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780687" y="5553411"/>
              <a:ext cx="1321438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VIII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Противодействие коррупции в сфере закупок</a:t>
              </a:r>
              <a:endParaRPr lang="ru-RU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28089" y="5571072"/>
              <a:ext cx="1223532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II.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Прием сведений о доходах, расходах об имуществе…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83697" y="5558364"/>
              <a:ext cx="1360096" cy="515375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10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лан </a:t>
              </a:r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работы по противодействию коррупции</a:t>
              </a:r>
            </a:p>
          </p:txBody>
        </p:sp>
        <p:sp>
          <p:nvSpPr>
            <p:cNvPr id="51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48311" y="5558364"/>
              <a:ext cx="1155454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III.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Обеспечение функционирования комиссии …</a:t>
              </a:r>
            </a:p>
          </p:txBody>
        </p:sp>
        <p:sp>
          <p:nvSpPr>
            <p:cNvPr id="52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699405" y="5558364"/>
              <a:ext cx="1293849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IV.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Результативность антикоррупционной экспертизы</a:t>
              </a:r>
            </a:p>
          </p:txBody>
        </p:sp>
        <p:sp>
          <p:nvSpPr>
            <p:cNvPr id="53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390754" y="5552664"/>
              <a:ext cx="1043946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Уведомления о коррупционных нарушениях</a:t>
              </a:r>
            </a:p>
          </p:txBody>
        </p:sp>
        <p:sp>
          <p:nvSpPr>
            <p:cNvPr id="54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703324" y="5546051"/>
              <a:ext cx="1106245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 результатах просветительских мероприятий</a:t>
              </a:r>
            </a:p>
          </p:txBody>
        </p:sp>
        <p:sp>
          <p:nvSpPr>
            <p:cNvPr id="55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100900" y="5591995"/>
              <a:ext cx="1345225" cy="5400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VII</a:t>
              </a:r>
              <a:r>
                <a:rPr lang="ru-R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. О </a:t>
              </a:r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ведении страницы Министерства </a:t>
              </a:r>
            </a:p>
            <a:p>
              <a:pPr defTabSz="809934">
                <a:buClr>
                  <a:schemeClr val="tx2"/>
                </a:buClr>
              </a:pPr>
              <a:r>
                <a:rPr lang="ru-RU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в социальной сети</a:t>
              </a:r>
              <a:endParaRPr lang="ru-RU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исунок 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" y="1566075"/>
            <a:ext cx="11624064" cy="5180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98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Объект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54791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5" name="Слайд think-cell" r:id="rId20" imgW="347" imgH="348" progId="TCLayout.ActiveDocument.1">
                  <p:embed/>
                </p:oleObj>
              </mc:Choice>
              <mc:Fallback>
                <p:oleObj name="Слайд think-cell" r:id="rId20" imgW="347" imgH="34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600396" y="1496871"/>
            <a:ext cx="8577127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2000">
                <a:srgbClr val="CFE1F3"/>
              </a:gs>
              <a:gs pos="100000">
                <a:schemeClr val="accent1">
                  <a:lumMod val="45000"/>
                  <a:lumOff val="5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209549" y="760273"/>
            <a:ext cx="11967974" cy="475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1544" kern="0" dirty="0" smtClean="0">
                <a:solidFill>
                  <a:srgbClr val="002960"/>
                </a:solidFill>
                <a:latin typeface="Arial"/>
              </a:rPr>
              <a:t>Реализован комплексный подход в работе по противодействию </a:t>
            </a:r>
            <a:r>
              <a:rPr lang="ru-RU" sz="1544" kern="0" dirty="0">
                <a:solidFill>
                  <a:srgbClr val="002960"/>
                </a:solidFill>
                <a:latin typeface="Arial"/>
              </a:rPr>
              <a:t>коррупции в сфере закупок товаров, работ, услуг для государственных </a:t>
            </a:r>
            <a:r>
              <a:rPr lang="ru-RU" sz="1544" kern="0" dirty="0" smtClean="0">
                <a:solidFill>
                  <a:srgbClr val="002960"/>
                </a:solidFill>
                <a:latin typeface="Arial"/>
              </a:rPr>
              <a:t>нужд</a:t>
            </a:r>
            <a:endParaRPr lang="en-US" sz="1544" kern="0" dirty="0">
              <a:solidFill>
                <a:srgbClr val="002960"/>
              </a:solidFill>
              <a:latin typeface="Arial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0BF15-B828-476D-A17A-9296DAC8F725}" type="slidenum">
              <a:rPr lang="ru-RU" smtClean="0"/>
              <a:t>9</a:t>
            </a:fld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A09A3F80-8A40-4238-87D7-6DD5049FB952}"/>
              </a:ext>
            </a:extLst>
          </p:cNvPr>
          <p:cNvSpPr/>
          <p:nvPr/>
        </p:nvSpPr>
        <p:spPr>
          <a:xfrm>
            <a:off x="48741" y="3230350"/>
            <a:ext cx="21946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МЕХАНИЗМЫ УРЕГУЛИРОВАНИЯ КОНФЛИКТОВ ИНТЕРЕСОВ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Соединительная линия уступом 22">
            <a:extLst>
              <a:ext uri="{FF2B5EF4-FFF2-40B4-BE49-F238E27FC236}">
                <a16:creationId xmlns:a16="http://schemas.microsoft.com/office/drawing/2014/main" xmlns="" id="{3ED96795-ED92-4098-AA99-AA8B1DBF2295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42480" y="3707404"/>
            <a:ext cx="244222" cy="1758168"/>
          </a:xfrm>
          <a:prstGeom prst="bentConnector3">
            <a:avLst>
              <a:gd name="adj1" fmla="val 343461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Блок-схема: узел 20">
            <a:extLst>
              <a:ext uri="{FF2B5EF4-FFF2-40B4-BE49-F238E27FC236}">
                <a16:creationId xmlns:a16="http://schemas.microsoft.com/office/drawing/2014/main" xmlns="" id="{8A34269A-97AA-4002-B178-0A62C8BB45CD}"/>
              </a:ext>
            </a:extLst>
          </p:cNvPr>
          <p:cNvSpPr/>
          <p:nvPr/>
        </p:nvSpPr>
        <p:spPr>
          <a:xfrm>
            <a:off x="3054300" y="1630256"/>
            <a:ext cx="479976" cy="448008"/>
          </a:xfrm>
          <a:prstGeom prst="flowChartConnector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Блок-схема: узел 22">
            <a:extLst>
              <a:ext uri="{FF2B5EF4-FFF2-40B4-BE49-F238E27FC236}">
                <a16:creationId xmlns:a16="http://schemas.microsoft.com/office/drawing/2014/main" xmlns="" id="{E9D02FD9-DC4B-455E-BA0F-AB019E37EC2E}"/>
              </a:ext>
            </a:extLst>
          </p:cNvPr>
          <p:cNvSpPr/>
          <p:nvPr/>
        </p:nvSpPr>
        <p:spPr>
          <a:xfrm>
            <a:off x="3054300" y="3483400"/>
            <a:ext cx="479976" cy="448008"/>
          </a:xfrm>
          <a:prstGeom prst="flowChartConnector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Блок-схема: узел 24">
            <a:extLst>
              <a:ext uri="{FF2B5EF4-FFF2-40B4-BE49-F238E27FC236}">
                <a16:creationId xmlns:a16="http://schemas.microsoft.com/office/drawing/2014/main" xmlns="" id="{604ACFB9-4CFC-4227-AEA1-7E95BEBAE22F}"/>
              </a:ext>
            </a:extLst>
          </p:cNvPr>
          <p:cNvSpPr/>
          <p:nvPr/>
        </p:nvSpPr>
        <p:spPr>
          <a:xfrm>
            <a:off x="3054300" y="5241568"/>
            <a:ext cx="479976" cy="448008"/>
          </a:xfrm>
          <a:prstGeom prst="flowChartConnector">
            <a:avLst/>
          </a:prstGeom>
          <a:solidFill>
            <a:schemeClr val="bg1"/>
          </a:solidFill>
          <a:ln w="698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B6501FCC-B446-40EE-9740-7634BE6B31A0}"/>
              </a:ext>
            </a:extLst>
          </p:cNvPr>
          <p:cNvSpPr/>
          <p:nvPr/>
        </p:nvSpPr>
        <p:spPr>
          <a:xfrm>
            <a:off x="4584644" y="3483400"/>
            <a:ext cx="2576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нализ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эффективности расходования бюджетных средств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xmlns="" id="{6246B56C-60C5-4482-ADCA-611DBB2A43F4}"/>
              </a:ext>
            </a:extLst>
          </p:cNvPr>
          <p:cNvSpPr/>
          <p:nvPr/>
        </p:nvSpPr>
        <p:spPr>
          <a:xfrm>
            <a:off x="4584643" y="5062362"/>
            <a:ext cx="25762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Поддержка обратной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связи с потенциальными участникам закупок для информирования о возможных коррупционных проявлениях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xmlns="" id="{2BE83A45-F7C1-4BBE-B3E9-92AEB2B5F5F4}"/>
              </a:ext>
            </a:extLst>
          </p:cNvPr>
          <p:cNvSpPr/>
          <p:nvPr/>
        </p:nvSpPr>
        <p:spPr>
          <a:xfrm>
            <a:off x="4584643" y="1496871"/>
            <a:ext cx="25762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Привлечение членов общественного совета Министерства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для цели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усиления контроля </a:t>
            </a:r>
          </a:p>
        </p:txBody>
      </p:sp>
      <p:cxnSp>
        <p:nvCxnSpPr>
          <p:cNvPr id="43" name="Соединительная линия уступом 10">
            <a:extLst>
              <a:ext uri="{FF2B5EF4-FFF2-40B4-BE49-F238E27FC236}">
                <a16:creationId xmlns:a16="http://schemas.microsoft.com/office/drawing/2014/main" xmlns="" id="{0EC29302-10B2-4602-97F2-EBA0B1F9ACA1}"/>
              </a:ext>
            </a:extLst>
          </p:cNvPr>
          <p:cNvCxnSpPr>
            <a:cxnSpLocks/>
          </p:cNvCxnSpPr>
          <p:nvPr/>
        </p:nvCxnSpPr>
        <p:spPr>
          <a:xfrm rot="10800000" flipH="1">
            <a:off x="2743958" y="1854260"/>
            <a:ext cx="244222" cy="3611312"/>
          </a:xfrm>
          <a:prstGeom prst="bentConnector3">
            <a:avLst>
              <a:gd name="adj1" fmla="val -24346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786607" y="5217685"/>
            <a:ext cx="718890" cy="7188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86045" y="1496871"/>
            <a:ext cx="720012" cy="720012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3786046" y="3373954"/>
            <a:ext cx="720012" cy="734685"/>
            <a:chOff x="5495471" y="1415973"/>
            <a:chExt cx="1062000" cy="1062000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5495471" y="1415973"/>
              <a:ext cx="1062000" cy="1062000"/>
              <a:chOff x="5495471" y="1415973"/>
              <a:chExt cx="1062000" cy="1062000"/>
            </a:xfrm>
          </p:grpSpPr>
          <p:pic>
            <p:nvPicPr>
              <p:cNvPr id="5" name="Рисунок 4"/>
              <p:cNvPicPr>
                <a:picLocks noChangeAspect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495471" y="1415973"/>
                <a:ext cx="1062000" cy="1062000"/>
              </a:xfrm>
              <a:prstGeom prst="rect">
                <a:avLst/>
              </a:prstGeom>
            </p:spPr>
          </p:pic>
          <p:sp>
            <p:nvSpPr>
              <p:cNvPr id="7" name="Прямоугольник 6"/>
              <p:cNvSpPr/>
              <p:nvPr/>
            </p:nvSpPr>
            <p:spPr>
              <a:xfrm>
                <a:off x="5730844" y="1601944"/>
                <a:ext cx="336581" cy="47632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5612209" y="1534129"/>
              <a:ext cx="612341" cy="612341"/>
            </a:xfrm>
            <a:prstGeom prst="rect">
              <a:avLst/>
            </a:prstGeom>
          </p:spPr>
        </p:pic>
      </p:grpSp>
      <p:grpSp>
        <p:nvGrpSpPr>
          <p:cNvPr id="60" name="Группа 59"/>
          <p:cNvGrpSpPr/>
          <p:nvPr/>
        </p:nvGrpSpPr>
        <p:grpSpPr>
          <a:xfrm>
            <a:off x="-14478" y="-56424"/>
            <a:ext cx="12192002" cy="686682"/>
            <a:chOff x="-14478" y="-56424"/>
            <a:chExt cx="12192002" cy="686682"/>
          </a:xfrm>
        </p:grpSpPr>
        <p:sp>
          <p:nvSpPr>
            <p:cNvPr id="61" name="Freeform 10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995323" y="-50580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2" name="Freeform 10"/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1433153" y="-50580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5" y="0"/>
                  </a:lnTo>
                  <a:lnTo>
                    <a:pt x="1152" y="288"/>
                  </a:lnTo>
                  <a:lnTo>
                    <a:pt x="1085" y="576"/>
                  </a:lnTo>
                  <a:lnTo>
                    <a:pt x="0" y="576"/>
                  </a:lnTo>
                  <a:lnTo>
                    <a:pt x="67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 dirty="0"/>
            </a:p>
          </p:txBody>
        </p:sp>
        <p:sp>
          <p:nvSpPr>
            <p:cNvPr id="63" name="Freeform 10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2921553" y="-50580"/>
              <a:ext cx="2080470" cy="611323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5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2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102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4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59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54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8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98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67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5" y="0"/>
                  </a:lnTo>
                  <a:lnTo>
                    <a:pt x="1152" y="288"/>
                  </a:lnTo>
                  <a:lnTo>
                    <a:pt x="1085" y="576"/>
                  </a:lnTo>
                  <a:lnTo>
                    <a:pt x="0" y="576"/>
                  </a:lnTo>
                  <a:lnTo>
                    <a:pt x="67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4" name="Freeform 10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7463693" y="-50580"/>
              <a:ext cx="1656000" cy="612000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5" name="Freeform 10"/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-14478" y="-56424"/>
              <a:ext cx="1589831" cy="617167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4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6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6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4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1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71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1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081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0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7 w 1152"/>
                <a:gd name="connsiteY1" fmla="*/ 0 h 576"/>
                <a:gd name="connsiteX2" fmla="*/ 1152 w 1152"/>
                <a:gd name="connsiteY2" fmla="*/ 288 h 576"/>
                <a:gd name="connsiteX3" fmla="*/ 110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7 w 1152"/>
                <a:gd name="connsiteY1" fmla="*/ 0 h 576"/>
                <a:gd name="connsiteX2" fmla="*/ 1152 w 1152"/>
                <a:gd name="connsiteY2" fmla="*/ 288 h 576"/>
                <a:gd name="connsiteX3" fmla="*/ 108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87" y="0"/>
                  </a:lnTo>
                  <a:lnTo>
                    <a:pt x="1152" y="288"/>
                  </a:lnTo>
                  <a:lnTo>
                    <a:pt x="1087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6" name="Freeform 10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4524253" y="-50580"/>
              <a:ext cx="1691970" cy="611323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7" name="Freeform 10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8853016" y="-50580"/>
              <a:ext cx="1388207" cy="611323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68" name="Rectangle 1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23812" y="-180"/>
              <a:ext cx="1223532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II.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Прием сведений о доходах, расходах об имуществе…</a:t>
              </a:r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79420" y="-12888"/>
              <a:ext cx="1360096" cy="515375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I. 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  <a:r>
                <a:rPr lang="ru-RU" sz="1000" dirty="0" smtClean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лан </a:t>
              </a:r>
              <a:r>
                <a:rPr lang="ru-RU" sz="1000" dirty="0">
                  <a:solidFill>
                    <a:schemeClr val="dk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работы по противодействию коррупции</a:t>
              </a:r>
            </a:p>
          </p:txBody>
        </p:sp>
        <p:sp>
          <p:nvSpPr>
            <p:cNvPr id="70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3144034" y="-12888"/>
              <a:ext cx="1155454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III.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Обеспечение функционирования комиссии …</a:t>
              </a:r>
            </a:p>
          </p:txBody>
        </p:sp>
        <p:sp>
          <p:nvSpPr>
            <p:cNvPr id="71" name="Rectangle 11"/>
            <p:cNvSpPr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695128" y="-12888"/>
              <a:ext cx="1293849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IV.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 Результативность антикоррупционной экспертизы</a:t>
              </a:r>
            </a:p>
          </p:txBody>
        </p:sp>
        <p:sp>
          <p:nvSpPr>
            <p:cNvPr id="72" name="Rectangle 1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6386477" y="-18588"/>
              <a:ext cx="1043946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Уведомления о коррупционных нарушениях</a:t>
              </a:r>
            </a:p>
          </p:txBody>
        </p:sp>
        <p:sp>
          <p:nvSpPr>
            <p:cNvPr id="73" name="Rectangle 11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7699047" y="-25201"/>
              <a:ext cx="1106245" cy="540000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</a:t>
              </a:r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I</a:t>
              </a:r>
              <a:r>
                <a:rPr lang="ru-RU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ru-RU" sz="1000" dirty="0">
                  <a:latin typeface="Arial" panose="020B0604020202020204" pitchFamily="34" charset="0"/>
                  <a:cs typeface="Arial" panose="020B0604020202020204" pitchFamily="34" charset="0"/>
                </a:rPr>
                <a:t>О результатах просветительских мероприятий</a:t>
              </a:r>
            </a:p>
          </p:txBody>
        </p:sp>
        <p:sp>
          <p:nvSpPr>
            <p:cNvPr id="74" name="Rectangle 11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9028691" y="33055"/>
              <a:ext cx="1016998" cy="481744"/>
            </a:xfrm>
            <a:prstGeom prst="rect">
              <a:avLst/>
            </a:prstGeom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800" dirty="0">
                  <a:latin typeface="Arial" panose="020B0604020202020204" pitchFamily="34" charset="0"/>
                  <a:cs typeface="Arial" panose="020B0604020202020204" pitchFamily="34" charset="0"/>
                </a:rPr>
                <a:t>VII</a:t>
              </a: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. О ведении страницы Министерства </a:t>
              </a:r>
            </a:p>
            <a:p>
              <a:pPr defTabSz="809934">
                <a:buClr>
                  <a:schemeClr val="tx2"/>
                </a:buClr>
              </a:pPr>
              <a:r>
                <a:rPr lang="ru-RU" sz="800" dirty="0">
                  <a:latin typeface="Arial" panose="020B0604020202020204" pitchFamily="34" charset="0"/>
                  <a:cs typeface="Arial" panose="020B0604020202020204" pitchFamily="34" charset="0"/>
                </a:rPr>
                <a:t>в социальной </a:t>
              </a:r>
              <a:r>
                <a:rPr lang="ru-RU" sz="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сети</a:t>
              </a:r>
              <a:endParaRPr lang="ru-RU" sz="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10"/>
            <p:cNvSpPr>
              <a:spLocks/>
            </p:cNvSpPr>
            <p:nvPr>
              <p:custDataLst>
                <p:tags r:id="rId16"/>
              </p:custDataLst>
            </p:nvPr>
          </p:nvSpPr>
          <p:spPr bwMode="auto">
            <a:xfrm>
              <a:off x="10113622" y="-56424"/>
              <a:ext cx="2063902" cy="686682"/>
            </a:xfrm>
            <a:custGeom>
              <a:avLst/>
              <a:gdLst>
                <a:gd name="connsiteX0" fmla="*/ 0 w 1152"/>
                <a:gd name="connsiteY0" fmla="*/ 0 h 576"/>
                <a:gd name="connsiteX1" fmla="*/ 1048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48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3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3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83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69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69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6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86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3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3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85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8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58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4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94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77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077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4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12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12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32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20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20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0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57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5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095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45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107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107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  <a:gd name="connsiteX0" fmla="*/ 0 w 1152"/>
                <a:gd name="connsiteY0" fmla="*/ 0 h 576"/>
                <a:gd name="connsiteX1" fmla="*/ 1096 w 1152"/>
                <a:gd name="connsiteY1" fmla="*/ 0 h 576"/>
                <a:gd name="connsiteX2" fmla="*/ 1152 w 1152"/>
                <a:gd name="connsiteY2" fmla="*/ 288 h 576"/>
                <a:gd name="connsiteX3" fmla="*/ 1096 w 1152"/>
                <a:gd name="connsiteY3" fmla="*/ 576 h 576"/>
                <a:gd name="connsiteX4" fmla="*/ 0 w 1152"/>
                <a:gd name="connsiteY4" fmla="*/ 576 h 576"/>
                <a:gd name="connsiteX5" fmla="*/ 56 w 1152"/>
                <a:gd name="connsiteY5" fmla="*/ 288 h 576"/>
                <a:gd name="connsiteX6" fmla="*/ 0 w 1152"/>
                <a:gd name="connsiteY6" fmla="*/ 0 h 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2" h="576">
                  <a:moveTo>
                    <a:pt x="0" y="0"/>
                  </a:moveTo>
                  <a:lnTo>
                    <a:pt x="1096" y="0"/>
                  </a:lnTo>
                  <a:lnTo>
                    <a:pt x="1152" y="288"/>
                  </a:lnTo>
                  <a:lnTo>
                    <a:pt x="1096" y="576"/>
                  </a:lnTo>
                  <a:lnTo>
                    <a:pt x="0" y="576"/>
                  </a:lnTo>
                  <a:lnTo>
                    <a:pt x="56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28575"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>
              <a:noAutofit/>
            </a:bodyPr>
            <a:lstStyle/>
            <a:p>
              <a:endParaRPr lang="ru-RU" sz="1600" b="1"/>
            </a:p>
          </p:txBody>
        </p:sp>
        <p:sp>
          <p:nvSpPr>
            <p:cNvPr id="76" name="Rectangle 11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0357231" y="20743"/>
              <a:ext cx="1740618" cy="54000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447" tIns="0" rIns="3447" bIns="0" anchor="ctr">
              <a:noAutofit/>
            </a:bodyPr>
            <a:lstStyle/>
            <a:p>
              <a:pPr defTabSz="809934">
                <a:buClr>
                  <a:schemeClr val="tx2"/>
                </a:buClr>
              </a:pPr>
              <a:r>
                <a:rPr lang="en-US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VIII</a:t>
              </a:r>
              <a:r>
                <a:rPr lang="ru-RU" sz="1100" b="1" dirty="0">
                  <a:latin typeface="Arial" panose="020B0604020202020204" pitchFamily="34" charset="0"/>
                  <a:cs typeface="Arial" panose="020B0604020202020204" pitchFamily="34" charset="0"/>
                </a:rPr>
                <a:t>. Противодействие коррупции в сфере закупок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7430423" y="1562160"/>
            <a:ext cx="4408139" cy="697612"/>
          </a:xfrm>
          <a:prstGeom prst="roundRect">
            <a:avLst/>
          </a:prstGeom>
          <a:solidFill>
            <a:schemeClr val="accent5">
              <a:lumMod val="75000"/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Общественный совет при Министерстве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(представители)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798756" y="2256818"/>
            <a:ext cx="314622" cy="465775"/>
          </a:xfrm>
          <a:prstGeom prst="downArrow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Стрелка вниз 77"/>
          <p:cNvSpPr/>
          <p:nvPr/>
        </p:nvSpPr>
        <p:spPr>
          <a:xfrm>
            <a:off x="11434820" y="2255188"/>
            <a:ext cx="314622" cy="2962497"/>
          </a:xfrm>
          <a:prstGeom prst="downArrow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Стрелка вниз 78"/>
          <p:cNvSpPr/>
          <p:nvPr/>
        </p:nvSpPr>
        <p:spPr>
          <a:xfrm>
            <a:off x="10782743" y="2255189"/>
            <a:ext cx="314622" cy="1744603"/>
          </a:xfrm>
          <a:prstGeom prst="downArrow">
            <a:avLst/>
          </a:prstGeom>
          <a:solidFill>
            <a:schemeClr val="accent1">
              <a:lumMod val="40000"/>
              <a:lumOff val="6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458539" y="2712719"/>
            <a:ext cx="3140305" cy="109384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Комиссия по проведению экспертиз результатов, предусмотренных государственными контрактами на оказание услуг, предоставляемых статистическими ведомствами различных уровней государственного управления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2" name="Скругленный прямоугольник 81"/>
          <p:cNvSpPr/>
          <p:nvPr/>
        </p:nvSpPr>
        <p:spPr>
          <a:xfrm>
            <a:off x="7908008" y="3999793"/>
            <a:ext cx="3278221" cy="10571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Единая комиссия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 осуществлению закупок для </a:t>
            </a: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нужд Министерства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экономики </a:t>
            </a:r>
            <a:endParaRPr 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территориального </a:t>
            </a:r>
            <a:r>
              <a:rPr lang="ru-RU" sz="120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развития </a:t>
            </a:r>
            <a:endParaRPr lang="ru-RU" sz="1200" smtClean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u-RU"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Свердловской </a:t>
            </a: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области</a:t>
            </a:r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9299643" y="5217685"/>
            <a:ext cx="2558039" cy="11147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Комиссия для проведения экспертизы предоставленных исполнителями результатов по государственным контрактам на оказание рейтинговых действий</a:t>
            </a:r>
            <a:endParaRPr lang="ru-RU" sz="1200" dirty="0">
              <a:solidFill>
                <a:schemeClr val="tx1">
                  <a:lumMod val="65000"/>
                  <a:lumOff val="35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12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71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Day&gt;&lt;m_bNumberIsYear val=&quot;0&quot;/&gt;&lt;m_strFormatTime&gt;%#d&lt;/m_strFormatTime&gt;&lt;m_yearfmt&gt;&lt;begin val=&quot;0&quot;/&gt;&lt;end val=&quot;4&quot;/&gt;&lt;/m_yearfmt&gt;&lt;/m_precDefaultDay&gt;&lt;m_precDefaultWeek&gt;&lt;m_bNumberIsYear val=&quot;0&quot;/&gt;&lt;m_strFormatTime&gt;%4&lt;/m_strFormatTime&gt;&lt;m_yearfmt&gt;&lt;begin val=&quot;0&quot;/&gt;&lt;end val=&quot;4&quot;/&gt;&lt;/m_yearfmt&gt;&lt;/m_precDefaultWeek&gt;&lt;m_precDefaultMonth&gt;&lt;m_bNumberIsYear val=&quot;0&quot;/&gt;&lt;m_strFormatTime&gt;%1&lt;/m_strFormatTime&gt;&lt;m_yearfmt&gt;&lt;begin val=&quot;0&quot;/&gt;&lt;end val=&quot;4&quot;/&gt;&lt;/m_yearfmt&gt;&lt;/m_precDefaultMonth&gt;&lt;m_precDefaultQuarter&gt;&lt;m_bNumberIsYear val=&quot;0&quot;/&gt;&lt;m_strFormatTime&gt;Q%5&lt;/m_strFormatTime&gt;&lt;m_yearfmt&gt;&lt;begin val=&quot;0&quot;/&gt;&lt;end val=&quot;4&quot;/&gt;&lt;/m_yearfmt&gt;&lt;/m_precDefaultQuarter&gt;&lt;m_precDefaultYear&gt;&lt;m_bNumberIsYear val=&quot;0&quot;/&gt;&lt;m_strFormatTime&gt;%Y&lt;/m_strFormatTime&gt;&lt;m_yearfmt&gt;&lt;begin val=&quot;0&quot;/&gt;&lt;end val=&quot;0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rv6QwmMDHiYlnhjMzEyg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XyMJ6gJaTHioVFuK7L0zw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iqaIo3CVsIoer_ZJbBJ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tfiFJMvTjgRR.IYEyzQa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0SICGlSIwGEdC.rx.V_B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od63vvKElF1JqfWzvT3r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WiusiN1Z4vxSwCWMGnAO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lWo9AONeH3DFaw05gSA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xdnVv5sPmcet5wJc11ib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oSuLOc8yp_l9hM67irS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SCwRlT0.rlF9ClaV9Dsg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FMaKDT9TPezKk3t1Jx.0Q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ky6LvpCKOUmau1JjRb_K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3x7_NQ8aFxSmkeaC41JG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._AK_sQKu1cs8es0H2D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Wv.uMxVx58qg2rbk.hdPg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pF44M8wANzbdQErOPCo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dVM6JZDecH0BqMf.579rA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qBpzrqTP8dnzg_rXwrbA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HBIFwtd2Nzws12NdLF7A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RS6VdGdubybpN_VjlezWA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tl6BBYZiHwsEab1CJCRw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v9FTXRBlqZL4fx8xciUg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.PqZIptsJq5xXLsVbJTQ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T5oXPuTgl43VGtUDXnI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fmqGzTPhXaBqDskeRrk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wWjj3TthLoMMcC9B9RbQ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aoDeKob4YwsscVnzcYAeA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7ziLuCDizFXHPQ4MvsL6A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HsqU5whDkyjsmQikmZ4A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o7W.1_ipeGZcs_.ZY83A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ulSX8hry6P7fJ034idmw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LoF5IIZuepatdPf3qxRg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idt5ikcOBXAP2krTtjoA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XhDdMLmosFUCYHkbNgZ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F.GNhR4ZGFubOXSQ4RFsA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7galCRFC7BnxfYlDaHBfA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JmZWdeHtJ6uUvgXYTM4Q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fittaYVbzQQ_KPnnfxf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TgL.Qh9Pqqs9DKrzosV0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_SvqPlpLtgM_ZAyCfrGg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j2TUlQsmicHD4Wp5CUU0g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mebKJjhXbIkx29k9Y7NQ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UbVKrD15UX24nxFtPYaA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DnJaVlJH7KgRkNwcYwU9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wtdMfOQE8ImuN_8YK9UL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FTXm_QkSooMoeH3SpvO0Q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XhDdMLmosFUCYHkbNgZ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bXhDdMLmosFUCYHkbNgZ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tUbVKrD15UX24nxFtPYaA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LoF5IIZuepatdPf3qxRg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B_SvqPlpLtgM_ZAyCfrGg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zHsqU5whDkyjsmQikmZ4A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mfittaYVbzQQ_KPnnfxfQ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lp3z7A_Z2B3Q4OVrQiFJ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3QmM3cfUSeJgpgBmNVh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L1hUpPAt2Nx5yrx6g1E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ot9II9pW6SLe96oRMra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DdO6ttJ3WECglez9xS9J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IuyXjEMwikhm.qWmrsenQ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PInVX2CaIt8gW54tuCr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voZ6N0ceVi.sjZyiBZBN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iaV_6k4lsQwkfrBssTjAg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J_hFg.L8sVt8MKyZWxBa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IOo0EYZFzmpzV_ebpY6w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JIG8V_yibGUmCEBRRE7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q98lRFoLlPq6oufA6_ax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rPInVX2CaIt8gW54tuCr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DL1hUpPAt2Nx5yrx6g1E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a02YAFLMVgHba8Og.VE1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2GkwRl7N1CzLRSrimA0Q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cP20.F.Qe6KHSPPvJjAjA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34BwmLbWgZqY3Yy4c5mr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uNGVJ2WiP6p6RMKIcdCQ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.He7DOw5ovY8BJTMdJn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qfeC9RDkY1PaBBPaMXxq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VK0s9NuBA7sqVgbfC7MHw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oAJXam0IDDoso5SPi1wiw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3Atos0j0SbQY2ph_01z_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RfsSfodfn0rsiV1ZJwZg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OaS34LUjmk6ZXmOS4bmo.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VfQH34wbVfJ4DbJCzTBI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0yN9UEqVg0cZznCrvWPaw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1n5_Lc4w_BWxQgsa0RMQ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CQfRAshuajICeqFYuHO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0Tkgr78MMGK7P1pX5lt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Kb7_JAgTy4H55ZWPbDGWw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IIeHCIIGoYDuJqjcSGz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ijf4TDzNKsijRkdzWAqm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6u1GCgD3fBKJBFna.F_.g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CQfRAshuajICeqFYuHOg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CQfRAshuajICeqFYuHOg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CQfRAshuajICeqFYuHO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oPXoJPJZEy9voqfRqr8IA"/>
  <p:tag name="NAME" val="SingleBoatText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7784</TotalTime>
  <Words>1225</Words>
  <Application>Microsoft Office PowerPoint</Application>
  <PresentationFormat>Широкоэкранный</PresentationFormat>
  <Paragraphs>253</Paragraphs>
  <Slides>10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Microsoft YaHei</vt:lpstr>
      <vt:lpstr>Arial</vt:lpstr>
      <vt:lpstr>Arial Narrow</vt:lpstr>
      <vt:lpstr>Calibri</vt:lpstr>
      <vt:lpstr>Calibri Light</vt:lpstr>
      <vt:lpstr>Liberation Serif</vt:lpstr>
      <vt:lpstr>Тема Office</vt:lpstr>
      <vt:lpstr>Слайд think-cell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Тушинская Виктория Юрьевна</dc:creator>
  <cp:lastModifiedBy>Лазарев Александр Евгеньевич</cp:lastModifiedBy>
  <cp:revision>218</cp:revision>
  <cp:lastPrinted>2022-02-09T12:21:09Z</cp:lastPrinted>
  <dcterms:created xsi:type="dcterms:W3CDTF">2019-08-07T09:22:09Z</dcterms:created>
  <dcterms:modified xsi:type="dcterms:W3CDTF">2023-02-01T11:37:49Z</dcterms:modified>
</cp:coreProperties>
</file>